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9" r:id="rId4"/>
    <p:sldId id="261" r:id="rId5"/>
    <p:sldId id="281" r:id="rId6"/>
    <p:sldId id="297" r:id="rId7"/>
    <p:sldId id="267" r:id="rId8"/>
    <p:sldId id="272" r:id="rId9"/>
    <p:sldId id="271" r:id="rId10"/>
    <p:sldId id="273" r:id="rId11"/>
    <p:sldId id="265" r:id="rId12"/>
    <p:sldId id="301" r:id="rId13"/>
    <p:sldId id="308" r:id="rId14"/>
    <p:sldId id="309" r:id="rId15"/>
    <p:sldId id="310" r:id="rId16"/>
    <p:sldId id="311" r:id="rId17"/>
    <p:sldId id="312" r:id="rId18"/>
    <p:sldId id="313" r:id="rId19"/>
    <p:sldId id="282" r:id="rId20"/>
    <p:sldId id="284" r:id="rId21"/>
    <p:sldId id="316" r:id="rId22"/>
    <p:sldId id="299" r:id="rId23"/>
    <p:sldId id="300" r:id="rId24"/>
    <p:sldId id="285" r:id="rId25"/>
    <p:sldId id="315" r:id="rId26"/>
    <p:sldId id="288" r:id="rId27"/>
    <p:sldId id="317" r:id="rId28"/>
    <p:sldId id="290" r:id="rId29"/>
    <p:sldId id="303" r:id="rId30"/>
    <p:sldId id="304" r:id="rId31"/>
    <p:sldId id="305" r:id="rId32"/>
    <p:sldId id="293" r:id="rId33"/>
    <p:sldId id="294" r:id="rId34"/>
    <p:sldId id="295" r:id="rId35"/>
    <p:sldId id="306" r:id="rId36"/>
    <p:sldId id="314" r:id="rId37"/>
    <p:sldId id="30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94660"/>
  </p:normalViewPr>
  <p:slideViewPr>
    <p:cSldViewPr>
      <p:cViewPr>
        <p:scale>
          <a:sx n="55" d="100"/>
          <a:sy n="55" d="100"/>
        </p:scale>
        <p:origin x="-1494" y="-4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77E3A-FAA1-4743-874E-528815E8080D}" type="datetimeFigureOut">
              <a:rPr lang="en-US" smtClean="0"/>
              <a:pPr/>
              <a:t>6/16/2011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531CE-084E-4960-83A7-B19B943F8C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531CE-084E-4960-83A7-B19B943F8C7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8531CE-084E-4960-83A7-B19B943F8C74}"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8531CE-084E-4960-83A7-B19B943F8C74}"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8531CE-084E-4960-83A7-B19B943F8C74}"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8531CE-084E-4960-83A7-B19B943F8C74}"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2F12D-62A8-4A75-B79C-7F62DCF83581}"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2F12D-62A8-4A75-B79C-7F62DCF83581}"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2F12D-62A8-4A75-B79C-7F62DCF83581}"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2F12D-62A8-4A75-B79C-7F62DCF83581}"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72F12D-62A8-4A75-B79C-7F62DCF83581}" type="datetimeFigureOut">
              <a:rPr lang="en-US" smtClean="0"/>
              <a:pPr/>
              <a:t>6/16/2011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72F12D-62A8-4A75-B79C-7F62DCF83581}"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72F12D-62A8-4A75-B79C-7F62DCF83581}" type="datetimeFigureOut">
              <a:rPr lang="en-US" smtClean="0"/>
              <a:pPr/>
              <a:t>6/16/2011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72F12D-62A8-4A75-B79C-7F62DCF83581}" type="datetimeFigureOut">
              <a:rPr lang="en-US" smtClean="0"/>
              <a:pPr/>
              <a:t>6/16/2011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2F12D-62A8-4A75-B79C-7F62DCF83581}" type="datetimeFigureOut">
              <a:rPr lang="en-US" smtClean="0"/>
              <a:pPr/>
              <a:t>6/16/2011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2F12D-62A8-4A75-B79C-7F62DCF83581}"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72F12D-62A8-4A75-B79C-7F62DCF83581}" type="datetimeFigureOut">
              <a:rPr lang="en-US" smtClean="0"/>
              <a:pPr/>
              <a:t>6/16/2011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C3F2A-9D7F-41C2-93BF-293755ED72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2F12D-62A8-4A75-B79C-7F62DCF83581}" type="datetimeFigureOut">
              <a:rPr lang="en-US" smtClean="0"/>
              <a:pPr/>
              <a:t>6/16/2011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C3F2A-9D7F-41C2-93BF-293755ED72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C:\Users\Marisa\Desktop\Video%20Clips\The%20Klein%20Bottle.wmv"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file:///C:\Users\Marisa\Desktop\Video%20Clips\meeting%20spherius.wm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ideo" Target="file:///C:\Users\Marisa\Desktop\Video%20Clips\projective%20plane%20slower.wmv" TargetMode="Externa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ideo" Target="file:///C:\Users\Marisa\Desktop\Video%20Clips\projective%20plane%20slower.wmv"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vihart.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Marisa\Desktop\Video%20Clips\the%20story%20of%20wind%20part%201.wm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70C0"/>
                </a:solidFill>
              </a:rPr>
              <a:t>Living in a Quotient Space</a:t>
            </a:r>
            <a:endParaRPr lang="en-US" dirty="0">
              <a:solidFill>
                <a:srgbClr val="0070C0"/>
              </a:solidFill>
            </a:endParaRPr>
          </a:p>
        </p:txBody>
      </p:sp>
      <p:sp>
        <p:nvSpPr>
          <p:cNvPr id="3" name="Subtitle 2"/>
          <p:cNvSpPr>
            <a:spLocks noGrp="1"/>
          </p:cNvSpPr>
          <p:nvPr>
            <p:ph type="subTitle" idx="1"/>
          </p:nvPr>
        </p:nvSpPr>
        <p:spPr/>
        <p:txBody>
          <a:bodyPr/>
          <a:lstStyle/>
          <a:p>
            <a:r>
              <a:rPr lang="en-US" dirty="0" smtClean="0"/>
              <a:t>Marisa Hughes</a:t>
            </a:r>
          </a:p>
          <a:p>
            <a:r>
              <a:rPr lang="en-US" dirty="0" smtClean="0"/>
              <a:t>Cornell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 Klein Bottle.wmv">
            <a:hlinkClick r:id="" action="ppaction://media"/>
          </p:cNvPr>
          <p:cNvPicPr>
            <a:picLocks noRot="1" noChangeAspect="1"/>
          </p:cNvPicPr>
          <p:nvPr>
            <a:videoFile r:link="rId1"/>
          </p:nvPr>
        </p:nvPicPr>
        <p:blipFill>
          <a:blip r:embed="rId3" cstate="print"/>
          <a:stretch>
            <a:fillRect/>
          </a:stretch>
        </p:blipFill>
        <p:spPr>
          <a:xfrm>
            <a:off x="5029200" y="4034119"/>
            <a:ext cx="3429000" cy="2823882"/>
          </a:xfrm>
          <a:prstGeom prst="rect">
            <a:avLst/>
          </a:prstGeom>
        </p:spPr>
      </p:pic>
      <p:pic>
        <p:nvPicPr>
          <p:cNvPr id="5" name="Picture 4" descr="Torus glueing.bmp"/>
          <p:cNvPicPr>
            <a:picLocks noChangeAspect="1"/>
          </p:cNvPicPr>
          <p:nvPr/>
        </p:nvPicPr>
        <p:blipFill>
          <a:blip r:embed="rId4" cstate="print"/>
          <a:stretch>
            <a:fillRect/>
          </a:stretch>
        </p:blipFill>
        <p:spPr>
          <a:xfrm>
            <a:off x="533400" y="2337230"/>
            <a:ext cx="3014663" cy="1548970"/>
          </a:xfrm>
          <a:prstGeom prst="rect">
            <a:avLst/>
          </a:prstGeom>
        </p:spPr>
      </p:pic>
      <p:pic>
        <p:nvPicPr>
          <p:cNvPr id="6" name="Picture 5" descr="Klein bottle glueing.bmp"/>
          <p:cNvPicPr>
            <a:picLocks noChangeAspect="1"/>
          </p:cNvPicPr>
          <p:nvPr/>
        </p:nvPicPr>
        <p:blipFill>
          <a:blip r:embed="rId5" cstate="print"/>
          <a:stretch>
            <a:fillRect/>
          </a:stretch>
        </p:blipFill>
        <p:spPr>
          <a:xfrm>
            <a:off x="457200" y="4648200"/>
            <a:ext cx="3038168" cy="1561047"/>
          </a:xfrm>
          <a:prstGeom prst="rect">
            <a:avLst/>
          </a:prstGeom>
        </p:spPr>
      </p:pic>
      <p:pic>
        <p:nvPicPr>
          <p:cNvPr id="7" name="Picture 6" descr="Mobius glueing.bmp"/>
          <p:cNvPicPr>
            <a:picLocks noChangeAspect="1"/>
          </p:cNvPicPr>
          <p:nvPr/>
        </p:nvPicPr>
        <p:blipFill>
          <a:blip r:embed="rId6" cstate="print"/>
          <a:stretch>
            <a:fillRect/>
          </a:stretch>
        </p:blipFill>
        <p:spPr>
          <a:xfrm>
            <a:off x="457200" y="304800"/>
            <a:ext cx="3048000" cy="1566099"/>
          </a:xfrm>
          <a:prstGeom prst="rect">
            <a:avLst/>
          </a:prstGeom>
        </p:spPr>
      </p:pic>
      <p:sp>
        <p:nvSpPr>
          <p:cNvPr id="8" name="TextBox 7"/>
          <p:cNvSpPr txBox="1"/>
          <p:nvPr/>
        </p:nvSpPr>
        <p:spPr>
          <a:xfrm>
            <a:off x="1295400" y="2794430"/>
            <a:ext cx="1219200" cy="523220"/>
          </a:xfrm>
          <a:prstGeom prst="rect">
            <a:avLst/>
          </a:prstGeom>
          <a:noFill/>
        </p:spPr>
        <p:txBody>
          <a:bodyPr wrap="square" rtlCol="0">
            <a:spAutoFit/>
          </a:bodyPr>
          <a:lstStyle/>
          <a:p>
            <a:pPr algn="ctr"/>
            <a:r>
              <a:rPr lang="en-US" sz="2800" dirty="0" smtClean="0"/>
              <a:t>Torus</a:t>
            </a:r>
            <a:endParaRPr lang="en-US" sz="2800" dirty="0"/>
          </a:p>
        </p:txBody>
      </p:sp>
      <p:sp>
        <p:nvSpPr>
          <p:cNvPr id="9" name="TextBox 8"/>
          <p:cNvSpPr txBox="1"/>
          <p:nvPr/>
        </p:nvSpPr>
        <p:spPr>
          <a:xfrm>
            <a:off x="914400" y="5105400"/>
            <a:ext cx="1981200" cy="523220"/>
          </a:xfrm>
          <a:prstGeom prst="rect">
            <a:avLst/>
          </a:prstGeom>
          <a:noFill/>
        </p:spPr>
        <p:txBody>
          <a:bodyPr wrap="square" rtlCol="0">
            <a:spAutoFit/>
          </a:bodyPr>
          <a:lstStyle/>
          <a:p>
            <a:pPr algn="ctr"/>
            <a:r>
              <a:rPr lang="en-US" sz="2800" dirty="0" smtClean="0"/>
              <a:t>Klein Bottle</a:t>
            </a:r>
            <a:endParaRPr lang="en-US" sz="2800" dirty="0"/>
          </a:p>
        </p:txBody>
      </p:sp>
      <p:sp>
        <p:nvSpPr>
          <p:cNvPr id="10" name="TextBox 9"/>
          <p:cNvSpPr txBox="1"/>
          <p:nvPr/>
        </p:nvSpPr>
        <p:spPr>
          <a:xfrm>
            <a:off x="838200" y="762000"/>
            <a:ext cx="2209800" cy="523220"/>
          </a:xfrm>
          <a:prstGeom prst="rect">
            <a:avLst/>
          </a:prstGeom>
          <a:noFill/>
        </p:spPr>
        <p:txBody>
          <a:bodyPr wrap="square" rtlCol="0">
            <a:spAutoFit/>
          </a:bodyPr>
          <a:lstStyle/>
          <a:p>
            <a:pPr algn="ctr"/>
            <a:r>
              <a:rPr lang="en-US" sz="2800" dirty="0" err="1" smtClean="0"/>
              <a:t>Möbius</a:t>
            </a:r>
            <a:r>
              <a:rPr lang="en-US" sz="2800" dirty="0" smtClean="0"/>
              <a:t> Band</a:t>
            </a:r>
            <a:endParaRPr lang="en-US" sz="2800" dirty="0"/>
          </a:p>
        </p:txBody>
      </p:sp>
      <p:pic>
        <p:nvPicPr>
          <p:cNvPr id="11" name="Picture 10" descr="Mobius band.png"/>
          <p:cNvPicPr>
            <a:picLocks noChangeAspect="1"/>
          </p:cNvPicPr>
          <p:nvPr/>
        </p:nvPicPr>
        <p:blipFill>
          <a:blip r:embed="rId7" cstate="print"/>
          <a:stretch>
            <a:fillRect/>
          </a:stretch>
        </p:blipFill>
        <p:spPr>
          <a:xfrm>
            <a:off x="5943600" y="228600"/>
            <a:ext cx="2309813" cy="1726784"/>
          </a:xfrm>
          <a:prstGeom prst="rect">
            <a:avLst/>
          </a:prstGeom>
        </p:spPr>
      </p:pic>
      <p:pic>
        <p:nvPicPr>
          <p:cNvPr id="13" name="Picture 12" descr="Torus.png"/>
          <p:cNvPicPr>
            <a:picLocks noChangeAspect="1"/>
          </p:cNvPicPr>
          <p:nvPr/>
        </p:nvPicPr>
        <p:blipFill>
          <a:blip r:embed="rId8" cstate="print"/>
          <a:stretch>
            <a:fillRect/>
          </a:stretch>
        </p:blipFill>
        <p:spPr>
          <a:xfrm>
            <a:off x="5791200" y="2133600"/>
            <a:ext cx="2590800" cy="1658905"/>
          </a:xfrm>
          <a:prstGeom prst="rect">
            <a:avLst/>
          </a:prstGeom>
        </p:spPr>
      </p:pic>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867400"/>
            <a:ext cx="8229600" cy="990600"/>
          </a:xfrm>
        </p:spPr>
        <p:txBody>
          <a:bodyPr>
            <a:normAutofit/>
          </a:bodyPr>
          <a:lstStyle/>
          <a:p>
            <a:r>
              <a:rPr lang="en-US" dirty="0" smtClean="0">
                <a:solidFill>
                  <a:srgbClr val="0070C0"/>
                </a:solidFill>
              </a:rPr>
              <a:t>On </a:t>
            </a:r>
            <a:r>
              <a:rPr lang="en-US" dirty="0" err="1" smtClean="0">
                <a:solidFill>
                  <a:srgbClr val="0070C0"/>
                </a:solidFill>
              </a:rPr>
              <a:t>Orientability</a:t>
            </a:r>
            <a:endParaRPr lang="en-US" dirty="0">
              <a:solidFill>
                <a:srgbClr val="0070C0"/>
              </a:solidFill>
            </a:endParaRPr>
          </a:p>
        </p:txBody>
      </p:sp>
      <p:sp>
        <p:nvSpPr>
          <p:cNvPr id="3" name="Content Placeholder 2"/>
          <p:cNvSpPr>
            <a:spLocks noGrp="1"/>
          </p:cNvSpPr>
          <p:nvPr>
            <p:ph idx="1"/>
          </p:nvPr>
        </p:nvSpPr>
        <p:spPr>
          <a:xfrm flipV="1">
            <a:off x="457200" y="0"/>
            <a:ext cx="8229600" cy="5562600"/>
          </a:xfrm>
        </p:spPr>
        <p:txBody>
          <a:bodyPr>
            <a:normAutofit fontScale="92500" lnSpcReduction="20000"/>
          </a:bodyPr>
          <a:lstStyle/>
          <a:p>
            <a:pPr>
              <a:buNone/>
            </a:pPr>
            <a:r>
              <a:rPr lang="en-US" dirty="0" smtClean="0"/>
              <a:t>A space is non-</a:t>
            </a:r>
            <a:r>
              <a:rPr lang="en-US" dirty="0" err="1" smtClean="0"/>
              <a:t>orientable</a:t>
            </a:r>
            <a:r>
              <a:rPr lang="en-US" dirty="0" smtClean="0"/>
              <a:t> if it is somehow </a:t>
            </a:r>
            <a:r>
              <a:rPr lang="en-US" i="1" dirty="0" smtClean="0"/>
              <a:t>twisted</a:t>
            </a:r>
            <a:r>
              <a:rPr lang="en-US" dirty="0" smtClean="0"/>
              <a:t>, so that circumnavigating the space can flip you upside-down.  Non-</a:t>
            </a:r>
            <a:r>
              <a:rPr lang="en-US" dirty="0" err="1" smtClean="0"/>
              <a:t>orientable</a:t>
            </a:r>
            <a:r>
              <a:rPr lang="en-US" dirty="0" smtClean="0"/>
              <a:t> surfaces all have </a:t>
            </a:r>
            <a:r>
              <a:rPr lang="en-US" dirty="0" err="1" smtClean="0"/>
              <a:t>Mobius</a:t>
            </a:r>
            <a:r>
              <a:rPr lang="en-US" dirty="0" smtClean="0"/>
              <a:t> bands hidden inside them.  </a:t>
            </a:r>
          </a:p>
          <a:p>
            <a:pPr>
              <a:buNone/>
            </a:pPr>
            <a:r>
              <a:rPr lang="en-US" dirty="0" smtClean="0"/>
              <a:t>As a result, we’ve only listed </a:t>
            </a:r>
            <a:r>
              <a:rPr lang="en-US" i="1" dirty="0" smtClean="0"/>
              <a:t>half </a:t>
            </a:r>
            <a:r>
              <a:rPr lang="en-US" dirty="0" smtClean="0"/>
              <a:t>of all the surfaces.  For each </a:t>
            </a:r>
            <a:r>
              <a:rPr lang="en-US" dirty="0" err="1" smtClean="0"/>
              <a:t>orientable</a:t>
            </a:r>
            <a:r>
              <a:rPr lang="en-US" dirty="0" smtClean="0"/>
              <a:t> surface, there is a </a:t>
            </a:r>
            <a:r>
              <a:rPr lang="en-US" i="1" dirty="0" err="1" smtClean="0"/>
              <a:t>nonorientable</a:t>
            </a:r>
            <a:r>
              <a:rPr lang="en-US" i="1" dirty="0" smtClean="0"/>
              <a:t> surface</a:t>
            </a:r>
            <a:r>
              <a:rPr lang="en-US" dirty="0" smtClean="0"/>
              <a:t> that is built in a similar manner, but includes a </a:t>
            </a:r>
            <a:r>
              <a:rPr lang="en-US" dirty="0" err="1" smtClean="0"/>
              <a:t>Mobius</a:t>
            </a:r>
            <a:r>
              <a:rPr lang="en-US" dirty="0" smtClean="0"/>
              <a:t> Strip.  Combining the surfaces we’ve discussed with their non-</a:t>
            </a:r>
            <a:r>
              <a:rPr lang="en-US" dirty="0" err="1" smtClean="0"/>
              <a:t>orientable</a:t>
            </a:r>
            <a:r>
              <a:rPr lang="en-US" dirty="0" smtClean="0"/>
              <a:t> counterparts yield </a:t>
            </a:r>
            <a:r>
              <a:rPr lang="en-US" i="1" dirty="0" smtClean="0"/>
              <a:t>every possible surface </a:t>
            </a:r>
            <a:r>
              <a:rPr lang="en-US" dirty="0" smtClean="0"/>
              <a:t>up to homeomorphism</a:t>
            </a:r>
          </a:p>
          <a:p>
            <a:pPr>
              <a:buNone/>
            </a:pPr>
            <a:r>
              <a:rPr lang="en-US" dirty="0" smtClean="0"/>
              <a:t>But if we are living on a 2-manifold, how can we tell which one?</a:t>
            </a:r>
          </a:p>
          <a:p>
            <a:pPr>
              <a:buNone/>
            </a:pPr>
            <a:endParaRPr lang="en-US" dirty="0"/>
          </a:p>
          <a:p>
            <a:pPr>
              <a:buNone/>
            </a:pPr>
            <a:endParaRPr lang="en-US" dirty="0" smtClean="0"/>
          </a:p>
          <a:p>
            <a:pPr>
              <a:buNone/>
            </a:pPr>
            <a:endParaRPr lang="en-US" dirty="0"/>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2838"/>
          </a:xfrm>
        </p:spPr>
        <p:txBody>
          <a:bodyPr/>
          <a:lstStyle/>
          <a:p>
            <a:r>
              <a:rPr lang="en-US" dirty="0" smtClean="0">
                <a:solidFill>
                  <a:srgbClr val="0070C0"/>
                </a:solidFill>
              </a:rPr>
              <a:t>On </a:t>
            </a:r>
            <a:r>
              <a:rPr lang="en-US" dirty="0" err="1" smtClean="0">
                <a:solidFill>
                  <a:srgbClr val="0070C0"/>
                </a:solidFill>
              </a:rPr>
              <a:t>Orientability</a:t>
            </a:r>
            <a:endParaRPr lang="en-US" dirty="0">
              <a:solidFill>
                <a:srgbClr val="0070C0"/>
              </a:solidFill>
            </a:endParaRPr>
          </a:p>
        </p:txBody>
      </p:sp>
      <p:sp>
        <p:nvSpPr>
          <p:cNvPr id="3" name="Content Placeholder 2"/>
          <p:cNvSpPr>
            <a:spLocks noGrp="1"/>
          </p:cNvSpPr>
          <p:nvPr>
            <p:ph idx="1"/>
          </p:nvPr>
        </p:nvSpPr>
        <p:spPr>
          <a:xfrm>
            <a:off x="457200" y="990600"/>
            <a:ext cx="8229600" cy="5867400"/>
          </a:xfrm>
        </p:spPr>
        <p:txBody>
          <a:bodyPr>
            <a:normAutofit lnSpcReduction="10000"/>
          </a:bodyPr>
          <a:lstStyle/>
          <a:p>
            <a:pPr>
              <a:buNone/>
            </a:pPr>
            <a:r>
              <a:rPr lang="en-US" sz="2800" dirty="0" smtClean="0"/>
              <a:t>A </a:t>
            </a:r>
            <a:r>
              <a:rPr lang="en-US" sz="2800" dirty="0" smtClean="0"/>
              <a:t>surface</a:t>
            </a:r>
            <a:r>
              <a:rPr lang="en-US" sz="2800" dirty="0" smtClean="0"/>
              <a:t> </a:t>
            </a:r>
            <a:r>
              <a:rPr lang="en-US" sz="2800" dirty="0" smtClean="0"/>
              <a:t>is non-</a:t>
            </a:r>
            <a:r>
              <a:rPr lang="en-US" sz="2800" dirty="0" err="1" smtClean="0"/>
              <a:t>orientable</a:t>
            </a:r>
            <a:r>
              <a:rPr lang="en-US" sz="2800" dirty="0" smtClean="0"/>
              <a:t> if it contains a </a:t>
            </a:r>
            <a:r>
              <a:rPr lang="en-US" sz="2800" dirty="0" err="1" smtClean="0"/>
              <a:t>Möbius</a:t>
            </a:r>
            <a:r>
              <a:rPr lang="en-US" sz="2800" dirty="0" smtClean="0"/>
              <a:t> band; circumnavigating the space can flip you upside-down. </a:t>
            </a:r>
          </a:p>
          <a:p>
            <a:pPr>
              <a:buNone/>
            </a:pPr>
            <a:endParaRPr lang="en-US" sz="2800" dirty="0" smtClean="0"/>
          </a:p>
          <a:p>
            <a:pPr>
              <a:buNone/>
            </a:pPr>
            <a:r>
              <a:rPr lang="en-US" sz="2800" dirty="0" smtClean="0"/>
              <a:t>As a result, we’ve only listed half</a:t>
            </a:r>
            <a:r>
              <a:rPr lang="en-US" sz="2800" i="1" dirty="0" smtClean="0"/>
              <a:t> </a:t>
            </a:r>
            <a:r>
              <a:rPr lang="en-US" sz="2800" dirty="0" smtClean="0"/>
              <a:t>of all the surfaces up to homeomorphism.  For each </a:t>
            </a:r>
            <a:r>
              <a:rPr lang="en-US" sz="2800" dirty="0" err="1" smtClean="0"/>
              <a:t>orientable</a:t>
            </a:r>
            <a:r>
              <a:rPr lang="en-US" sz="2800" dirty="0" smtClean="0"/>
              <a:t> surface, there is a corresponding non-</a:t>
            </a:r>
            <a:r>
              <a:rPr lang="en-US" sz="2800" dirty="0" err="1" smtClean="0"/>
              <a:t>orientable</a:t>
            </a:r>
            <a:r>
              <a:rPr lang="en-US" sz="2800" dirty="0" smtClean="0"/>
              <a:t> surface.  </a:t>
            </a:r>
            <a:endParaRPr lang="en-US" sz="2800" i="1" dirty="0" smtClean="0"/>
          </a:p>
          <a:p>
            <a:pPr>
              <a:buNone/>
            </a:pPr>
            <a:endParaRPr lang="en-US" sz="2800" i="1" dirty="0" smtClean="0"/>
          </a:p>
          <a:p>
            <a:pPr>
              <a:buNone/>
            </a:pPr>
            <a:r>
              <a:rPr lang="en-US" sz="2800" dirty="0" smtClean="0"/>
              <a:t>Combining our earlier list with a parallel list of non-</a:t>
            </a:r>
            <a:r>
              <a:rPr lang="en-US" sz="2800" dirty="0" err="1" smtClean="0"/>
              <a:t>orientable</a:t>
            </a:r>
            <a:r>
              <a:rPr lang="en-US" sz="2800" dirty="0" smtClean="0"/>
              <a:t> surfaces yields </a:t>
            </a:r>
            <a:r>
              <a:rPr lang="en-US" sz="2800" i="1" dirty="0" smtClean="0"/>
              <a:t>all possible surfaces up to homeomorphism.</a:t>
            </a:r>
          </a:p>
          <a:p>
            <a:pPr>
              <a:buNone/>
            </a:pPr>
            <a:endParaRPr lang="en-US" sz="2800" i="1" dirty="0" smtClean="0"/>
          </a:p>
          <a:p>
            <a:pPr>
              <a:buNone/>
            </a:pPr>
            <a:r>
              <a:rPr lang="en-US" sz="2800" dirty="0" smtClean="0"/>
              <a:t>What about other manifolds???</a:t>
            </a:r>
          </a:p>
          <a:p>
            <a:pPr>
              <a:buNone/>
            </a:pPr>
            <a:endParaRPr lang="en-US"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i="1" dirty="0" smtClean="0">
                <a:solidFill>
                  <a:srgbClr val="0070C0"/>
                </a:solidFill>
              </a:rPr>
              <a:t>To Infinity, and Beyond!!!</a:t>
            </a:r>
            <a:r>
              <a:rPr lang="en-US" dirty="0" smtClean="0">
                <a:solidFill>
                  <a:srgbClr val="0070C0"/>
                </a:solidFill>
              </a:rPr>
              <a:t/>
            </a:r>
            <a:br>
              <a:rPr lang="en-US" dirty="0" smtClean="0">
                <a:solidFill>
                  <a:srgbClr val="0070C0"/>
                </a:solidFill>
              </a:rPr>
            </a:br>
            <a:r>
              <a:rPr lang="en-US" sz="2700" dirty="0" smtClean="0">
                <a:solidFill>
                  <a:srgbClr val="0070C0"/>
                </a:solidFill>
              </a:rPr>
              <a:t>(manifolds in higher dimensions)</a:t>
            </a:r>
            <a:endParaRPr lang="en-US" sz="2700" dirty="0">
              <a:solidFill>
                <a:srgbClr val="0070C0"/>
              </a:solidFill>
            </a:endParaRPr>
          </a:p>
        </p:txBody>
      </p:sp>
      <p:sp>
        <p:nvSpPr>
          <p:cNvPr id="3" name="Content Placeholder 2"/>
          <p:cNvSpPr>
            <a:spLocks noGrp="1"/>
          </p:cNvSpPr>
          <p:nvPr>
            <p:ph idx="1"/>
          </p:nvPr>
        </p:nvSpPr>
        <p:spPr>
          <a:xfrm>
            <a:off x="304800" y="1371600"/>
            <a:ext cx="8839200" cy="5715000"/>
          </a:xfrm>
        </p:spPr>
        <p:txBody>
          <a:bodyPr>
            <a:normAutofit/>
          </a:bodyPr>
          <a:lstStyle/>
          <a:p>
            <a:pPr>
              <a:buNone/>
            </a:pPr>
            <a:r>
              <a:rPr lang="en-US" sz="2800" dirty="0" smtClean="0"/>
              <a:t>An </a:t>
            </a:r>
            <a:r>
              <a:rPr lang="en-US" sz="2800" i="1" dirty="0" smtClean="0"/>
              <a:t>n-manifold</a:t>
            </a:r>
            <a:r>
              <a:rPr lang="en-US" sz="2800" dirty="0" smtClean="0"/>
              <a:t> is a </a:t>
            </a:r>
            <a:r>
              <a:rPr lang="en-US" sz="2800" dirty="0" smtClean="0"/>
              <a:t>locally </a:t>
            </a:r>
            <a:r>
              <a:rPr lang="en-US" sz="2800" dirty="0" err="1" smtClean="0"/>
              <a:t>homeomorphic</a:t>
            </a:r>
            <a:r>
              <a:rPr lang="en-US" sz="2800" dirty="0" smtClean="0"/>
              <a:t> to </a:t>
            </a:r>
            <a:r>
              <a:rPr lang="en-US" sz="2800" dirty="0" err="1" smtClean="0"/>
              <a:t>R</a:t>
            </a:r>
            <a:r>
              <a:rPr lang="en-US" sz="2800" baseline="30000" dirty="0" err="1" smtClean="0"/>
              <a:t>n</a:t>
            </a:r>
            <a:endParaRPr lang="en-US" sz="2800" dirty="0" smtClean="0"/>
          </a:p>
          <a:p>
            <a:pPr>
              <a:buNone/>
            </a:pPr>
            <a:endParaRPr lang="en-US" sz="2800" dirty="0" smtClean="0"/>
          </a:p>
          <a:p>
            <a:pPr>
              <a:buNone/>
            </a:pPr>
            <a:r>
              <a:rPr lang="en-US" sz="2800" dirty="0" smtClean="0"/>
              <a:t>The </a:t>
            </a:r>
            <a:r>
              <a:rPr lang="en-US" sz="2800" b="1" dirty="0" smtClean="0"/>
              <a:t>3-sphere</a:t>
            </a:r>
            <a:r>
              <a:rPr lang="en-US" sz="2800" dirty="0" smtClean="0"/>
              <a:t> is the set of all points of distance 1 from the origin in </a:t>
            </a:r>
            <a:r>
              <a:rPr lang="en-US" sz="2800" dirty="0" smtClean="0"/>
              <a:t>R</a:t>
            </a:r>
            <a:r>
              <a:rPr lang="en-US" sz="2800" baseline="30000" dirty="0" smtClean="0"/>
              <a:t>4</a:t>
            </a:r>
            <a:r>
              <a:rPr lang="en-US" sz="2800" dirty="0" smtClean="0"/>
              <a:t>    </a:t>
            </a:r>
            <a:r>
              <a:rPr lang="en-US" sz="2800" dirty="0" smtClean="0"/>
              <a:t>i.e. { (a, b, c, d) </a:t>
            </a:r>
            <a:r>
              <a:rPr lang="el-GR" sz="2800" dirty="0" smtClean="0"/>
              <a:t>ε</a:t>
            </a:r>
            <a:r>
              <a:rPr lang="en-US" sz="2800" dirty="0" smtClean="0"/>
              <a:t> R</a:t>
            </a:r>
            <a:r>
              <a:rPr lang="en-US" sz="2800" baseline="30000" dirty="0" smtClean="0"/>
              <a:t>4</a:t>
            </a:r>
            <a:r>
              <a:rPr lang="en-US" sz="2800" dirty="0" smtClean="0"/>
              <a:t> |  a</a:t>
            </a:r>
            <a:r>
              <a:rPr lang="en-US" sz="2800" baseline="30000" dirty="0" smtClean="0"/>
              <a:t>2</a:t>
            </a:r>
            <a:r>
              <a:rPr lang="en-US" sz="2800" dirty="0" smtClean="0"/>
              <a:t> + b</a:t>
            </a:r>
            <a:r>
              <a:rPr lang="en-US" sz="2800" baseline="30000" dirty="0" smtClean="0"/>
              <a:t>2</a:t>
            </a:r>
            <a:r>
              <a:rPr lang="en-US" sz="2800" dirty="0" smtClean="0"/>
              <a:t> + c</a:t>
            </a:r>
            <a:r>
              <a:rPr lang="en-US" sz="2800" baseline="30000" dirty="0" smtClean="0"/>
              <a:t>2</a:t>
            </a:r>
            <a:r>
              <a:rPr lang="en-US" sz="2800" dirty="0" smtClean="0"/>
              <a:t> + d</a:t>
            </a:r>
            <a:r>
              <a:rPr lang="en-US" sz="2800" baseline="30000" dirty="0" smtClean="0"/>
              <a:t>2</a:t>
            </a:r>
            <a:r>
              <a:rPr lang="en-US" sz="2800" dirty="0" smtClean="0"/>
              <a:t> = 1 }</a:t>
            </a:r>
          </a:p>
          <a:p>
            <a:pPr>
              <a:buNone/>
            </a:pPr>
            <a:endParaRPr lang="en-US" sz="2800" dirty="0" smtClean="0"/>
          </a:p>
          <a:p>
            <a:pPr>
              <a:buNone/>
            </a:pPr>
            <a:r>
              <a:rPr lang="en-US" sz="2800" dirty="0" smtClean="0"/>
              <a:t>The 3-sphere is an example of </a:t>
            </a:r>
            <a:r>
              <a:rPr lang="en-US" sz="2800" i="1" dirty="0" smtClean="0"/>
              <a:t>a 3-manifold.</a:t>
            </a:r>
          </a:p>
          <a:p>
            <a:pPr>
              <a:buNone/>
            </a:pPr>
            <a:endParaRPr lang="en-US" sz="2800" dirty="0" smtClean="0"/>
          </a:p>
          <a:p>
            <a:pPr>
              <a:buNone/>
            </a:pPr>
            <a:r>
              <a:rPr lang="en-US" sz="2800" dirty="0" smtClean="0"/>
              <a:t>Unfortunately, picturing 3-manifolds can be a mind-bending task!  We might need a little help…</a:t>
            </a:r>
            <a:endParaRPr lang="en-US" sz="2800" dirty="0"/>
          </a:p>
        </p:txBody>
      </p:sp>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Imagining Higher Dimensions</a:t>
            </a:r>
            <a:endParaRPr lang="en-US" dirty="0">
              <a:solidFill>
                <a:srgbClr val="0070C0"/>
              </a:solidFill>
            </a:endParaRPr>
          </a:p>
        </p:txBody>
      </p:sp>
      <p:sp>
        <p:nvSpPr>
          <p:cNvPr id="3" name="TextBox 2"/>
          <p:cNvSpPr txBox="1"/>
          <p:nvPr/>
        </p:nvSpPr>
        <p:spPr>
          <a:xfrm>
            <a:off x="228600" y="1295400"/>
            <a:ext cx="8915400" cy="5262979"/>
          </a:xfrm>
          <a:prstGeom prst="rect">
            <a:avLst/>
          </a:prstGeom>
          <a:noFill/>
        </p:spPr>
        <p:txBody>
          <a:bodyPr wrap="square" rtlCol="0">
            <a:spAutoFit/>
          </a:bodyPr>
          <a:lstStyle/>
          <a:p>
            <a:r>
              <a:rPr lang="en-US" sz="2800" dirty="0" smtClean="0"/>
              <a:t>The following is a clip from </a:t>
            </a:r>
            <a:r>
              <a:rPr lang="en-US" sz="2800" i="1" dirty="0" smtClean="0"/>
              <a:t>Flatland: The Movie.  </a:t>
            </a:r>
            <a:r>
              <a:rPr lang="en-US" sz="2800" dirty="0" smtClean="0"/>
              <a:t>Arthur has just had an unusual dream in which he met inhabitants of </a:t>
            </a:r>
            <a:r>
              <a:rPr lang="en-US" sz="2800" dirty="0" err="1"/>
              <a:t>P</a:t>
            </a:r>
            <a:r>
              <a:rPr lang="en-US" sz="2800" dirty="0" err="1" smtClean="0"/>
              <a:t>ointland</a:t>
            </a:r>
            <a:r>
              <a:rPr lang="en-US" sz="2800" dirty="0" smtClean="0"/>
              <a:t> and </a:t>
            </a:r>
            <a:r>
              <a:rPr lang="en-US" sz="2800" dirty="0" err="1" smtClean="0"/>
              <a:t>Lineland</a:t>
            </a:r>
            <a:r>
              <a:rPr lang="en-US" sz="2800" dirty="0" smtClean="0"/>
              <a:t>.  He was unable to convince them that reality is two-dimensional.  </a:t>
            </a:r>
            <a:r>
              <a:rPr lang="en-US" sz="2800" i="1" dirty="0" smtClean="0"/>
              <a:t>What fools!</a:t>
            </a:r>
          </a:p>
          <a:p>
            <a:endParaRPr lang="en-US" sz="2800" dirty="0"/>
          </a:p>
          <a:p>
            <a:r>
              <a:rPr lang="en-US" sz="2800" dirty="0" smtClean="0"/>
              <a:t>Here he meets his three-dimensional visitor for the first time.  Unfortunately, Arthur can only see what lies in the plane of Flatland, so this meeting goes a bit poorly.</a:t>
            </a:r>
          </a:p>
          <a:p>
            <a:endParaRPr lang="en-US" sz="2800" dirty="0" smtClean="0"/>
          </a:p>
          <a:p>
            <a:r>
              <a:rPr lang="en-US" sz="2800" dirty="0" smtClean="0"/>
              <a:t>As you watch the clip….</a:t>
            </a:r>
            <a:endParaRPr lang="en-US" sz="2800" dirty="0"/>
          </a:p>
          <a:p>
            <a:r>
              <a:rPr lang="en-US" sz="2800" dirty="0" smtClean="0"/>
              <a:t>-Notice </a:t>
            </a:r>
            <a:r>
              <a:rPr lang="en-US" sz="2800" dirty="0"/>
              <a:t>t</a:t>
            </a:r>
            <a:r>
              <a:rPr lang="en-US" sz="2800" dirty="0" smtClean="0"/>
              <a:t>he apparent magical powers of the visitor</a:t>
            </a:r>
          </a:p>
          <a:p>
            <a:r>
              <a:rPr lang="en-US" sz="2800" dirty="0" smtClean="0"/>
              <a:t>-Try to imagine yourself meeting a </a:t>
            </a:r>
            <a:r>
              <a:rPr lang="en-US" sz="2800" i="1" dirty="0" smtClean="0"/>
              <a:t>fourth</a:t>
            </a:r>
            <a:r>
              <a:rPr lang="en-US" sz="2800" dirty="0" smtClean="0"/>
              <a:t> dimensional visitor</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eting spherius.wmv">
            <a:hlinkClick r:id="" action="ppaction://media"/>
          </p:cNvPr>
          <p:cNvPicPr>
            <a:picLocks noRot="1" noChangeAspect="1"/>
          </p:cNvPicPr>
          <p:nvPr>
            <a:videoFile r:link="rId1"/>
          </p:nvPr>
        </p:nvPicPr>
        <p:blipFill>
          <a:blip r:embed="rId3" cstate="print"/>
          <a:stretch>
            <a:fillRect/>
          </a:stretch>
        </p:blipFill>
        <p:spPr>
          <a:xfrm>
            <a:off x="-76200" y="609600"/>
            <a:ext cx="9220200" cy="6915150"/>
          </a:xfrm>
          <a:prstGeom prst="rect">
            <a:avLst/>
          </a:prstGeom>
        </p:spPr>
      </p:pic>
      <p:sp>
        <p:nvSpPr>
          <p:cNvPr id="4" name="TextBox 3"/>
          <p:cNvSpPr txBox="1"/>
          <p:nvPr/>
        </p:nvSpPr>
        <p:spPr>
          <a:xfrm>
            <a:off x="-152400" y="0"/>
            <a:ext cx="95250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smtClean="0"/>
              <a:t>An excerpt from </a:t>
            </a:r>
            <a:r>
              <a:rPr lang="en-US" sz="2400" i="1" dirty="0" smtClean="0"/>
              <a:t>Flatland: The Movie</a:t>
            </a:r>
            <a:r>
              <a:rPr lang="en-US" sz="2400" dirty="0" smtClean="0"/>
              <a:t>(Flat World Productions, 2007) </a:t>
            </a:r>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2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normAutofit/>
          </a:bodyPr>
          <a:lstStyle/>
          <a:p>
            <a:r>
              <a:rPr lang="en-US" dirty="0" smtClean="0">
                <a:solidFill>
                  <a:srgbClr val="0070C0"/>
                </a:solidFill>
              </a:rPr>
              <a:t>Picturing 3-Spheres and </a:t>
            </a:r>
            <a:r>
              <a:rPr lang="en-US" dirty="0" err="1" smtClean="0">
                <a:solidFill>
                  <a:srgbClr val="0070C0"/>
                </a:solidFill>
              </a:rPr>
              <a:t>Hypercubes</a:t>
            </a:r>
            <a:endParaRPr lang="en-US" dirty="0">
              <a:solidFill>
                <a:srgbClr val="0070C0"/>
              </a:solidFill>
            </a:endParaRPr>
          </a:p>
        </p:txBody>
      </p:sp>
      <p:sp>
        <p:nvSpPr>
          <p:cNvPr id="3" name="TextBox 2"/>
          <p:cNvSpPr txBox="1"/>
          <p:nvPr/>
        </p:nvSpPr>
        <p:spPr>
          <a:xfrm>
            <a:off x="304800" y="1447800"/>
            <a:ext cx="8534400" cy="8279190"/>
          </a:xfrm>
          <a:prstGeom prst="rect">
            <a:avLst/>
          </a:prstGeom>
          <a:noFill/>
        </p:spPr>
        <p:txBody>
          <a:bodyPr wrap="square" rtlCol="0">
            <a:spAutoFit/>
          </a:bodyPr>
          <a:lstStyle/>
          <a:p>
            <a:r>
              <a:rPr lang="en-US" sz="2800" dirty="0" smtClean="0"/>
              <a:t>Just as </a:t>
            </a:r>
            <a:r>
              <a:rPr lang="en-US" sz="2800" dirty="0" err="1"/>
              <a:t>S</a:t>
            </a:r>
            <a:r>
              <a:rPr lang="en-US" sz="2800" dirty="0" err="1" smtClean="0"/>
              <a:t>pherius</a:t>
            </a:r>
            <a:r>
              <a:rPr lang="en-US" sz="2800" dirty="0" smtClean="0"/>
              <a:t> described himself as the union of infinitely many circles, the 3-sphere is a union of infinitely many 2-spheres of varying size in parallel.  </a:t>
            </a:r>
          </a:p>
          <a:p>
            <a:endParaRPr lang="en-US" sz="2800" dirty="0"/>
          </a:p>
          <a:p>
            <a:r>
              <a:rPr lang="en-US" sz="2800" dirty="0" smtClean="0"/>
              <a:t>It may be easier, by analogy, to picture a hypercube, which is </a:t>
            </a:r>
            <a:r>
              <a:rPr lang="en-US" sz="2800" i="1" dirty="0" err="1" smtClean="0"/>
              <a:t>homeomorphic</a:t>
            </a:r>
            <a:r>
              <a:rPr lang="en-US" sz="2800" dirty="0" smtClean="0"/>
              <a:t> to the 3-sphere.  </a:t>
            </a:r>
          </a:p>
          <a:p>
            <a:endParaRPr lang="en-US" sz="2800" dirty="0" smtClean="0"/>
          </a:p>
          <a:p>
            <a:r>
              <a:rPr lang="en-US" sz="2800" dirty="0" smtClean="0"/>
              <a:t>What does a hypercube look like?</a:t>
            </a:r>
          </a:p>
          <a:p>
            <a:endParaRPr lang="en-US" sz="2800" dirty="0" smtClean="0"/>
          </a:p>
          <a:p>
            <a:r>
              <a:rPr lang="en-US" sz="2800" dirty="0" smtClean="0"/>
              <a:t>How would we describe a cube to a flatlander?</a:t>
            </a:r>
          </a:p>
          <a:p>
            <a:endParaRPr lang="en-US" sz="2800" dirty="0"/>
          </a:p>
          <a:p>
            <a:endParaRPr lang="en-US" sz="2800" dirty="0" smtClean="0"/>
          </a:p>
          <a:p>
            <a:endParaRPr lang="en-US" sz="2800" dirty="0"/>
          </a:p>
          <a:p>
            <a:endParaRPr lang="en-US" sz="2800" dirty="0"/>
          </a:p>
          <a:p>
            <a:endParaRPr lang="en-US" sz="2800" dirty="0" smtClean="0"/>
          </a:p>
          <a:p>
            <a:endParaRPr lang="en-US" sz="2800" dirty="0"/>
          </a:p>
          <a:p>
            <a:endParaRPr lang="en-US" sz="2800" dirty="0"/>
          </a:p>
          <a:p>
            <a:pPr>
              <a:buFont typeface="Arial" pitchFamily="34" charset="0"/>
              <a:buChar char="•"/>
            </a:pPr>
            <a:endParaRPr lang="en-US" sz="2800" dirty="0"/>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0070C0"/>
                </a:solidFill>
              </a:rPr>
              <a:t>Imagining the Hypercube</a:t>
            </a:r>
            <a:endParaRPr lang="en-US" dirty="0">
              <a:solidFill>
                <a:srgbClr val="0070C0"/>
              </a:solidFill>
            </a:endParaRPr>
          </a:p>
        </p:txBody>
      </p:sp>
      <p:sp>
        <p:nvSpPr>
          <p:cNvPr id="3" name="TextBox 2"/>
          <p:cNvSpPr txBox="1"/>
          <p:nvPr/>
        </p:nvSpPr>
        <p:spPr>
          <a:xfrm>
            <a:off x="152400" y="1219200"/>
            <a:ext cx="8686800" cy="6555641"/>
          </a:xfrm>
          <a:prstGeom prst="rect">
            <a:avLst/>
          </a:prstGeom>
          <a:noFill/>
        </p:spPr>
        <p:txBody>
          <a:bodyPr wrap="square" rtlCol="0">
            <a:spAutoFit/>
          </a:bodyPr>
          <a:lstStyle/>
          <a:p>
            <a:endParaRPr lang="en-US" sz="2800" dirty="0"/>
          </a:p>
          <a:p>
            <a:r>
              <a:rPr lang="en-US" sz="2800" dirty="0" smtClean="0"/>
              <a:t>This is a projection, or shadow,</a:t>
            </a:r>
          </a:p>
          <a:p>
            <a:r>
              <a:rPr lang="en-US" sz="2800" dirty="0" smtClean="0"/>
              <a:t>of a rotating hypercube in three </a:t>
            </a:r>
          </a:p>
          <a:p>
            <a:r>
              <a:rPr lang="en-US" sz="2800" dirty="0"/>
              <a:t>d</a:t>
            </a:r>
            <a:r>
              <a:rPr lang="en-US" sz="2800" dirty="0" smtClean="0"/>
              <a:t>imensional space.  Notice how</a:t>
            </a:r>
          </a:p>
          <a:p>
            <a:r>
              <a:rPr lang="en-US" sz="2800" dirty="0" smtClean="0"/>
              <a:t>the inner and outer cube exchange</a:t>
            </a:r>
          </a:p>
          <a:p>
            <a:r>
              <a:rPr lang="en-US" sz="2800" dirty="0"/>
              <a:t>p</a:t>
            </a:r>
            <a:r>
              <a:rPr lang="en-US" sz="2800" dirty="0" smtClean="0"/>
              <a:t>laces as the hypercube spins.</a:t>
            </a:r>
          </a:p>
          <a:p>
            <a:r>
              <a:rPr lang="en-US" sz="2800" dirty="0" smtClean="0"/>
              <a:t>While these cubes appear to differ</a:t>
            </a:r>
          </a:p>
          <a:p>
            <a:r>
              <a:rPr lang="en-US" sz="2800" dirty="0" smtClean="0"/>
              <a:t>in size, they are really the same in</a:t>
            </a:r>
          </a:p>
          <a:p>
            <a:r>
              <a:rPr lang="en-US" sz="2800" dirty="0" smtClean="0"/>
              <a:t>4-space.</a:t>
            </a:r>
          </a:p>
          <a:p>
            <a:endParaRPr lang="en-US" sz="2800" dirty="0" smtClean="0"/>
          </a:p>
          <a:p>
            <a:r>
              <a:rPr lang="en-US" sz="2800" dirty="0" smtClean="0"/>
              <a:t>Also, all angles are right angles</a:t>
            </a:r>
            <a:endParaRPr lang="en-US" sz="2800" dirty="0"/>
          </a:p>
          <a:p>
            <a:endParaRPr lang="en-US" sz="2800" dirty="0"/>
          </a:p>
          <a:p>
            <a:endParaRPr lang="en-US" sz="2800" dirty="0"/>
          </a:p>
          <a:p>
            <a:pPr>
              <a:buFont typeface="Arial" pitchFamily="34" charset="0"/>
              <a:buChar char="•"/>
            </a:pPr>
            <a:endParaRPr lang="en-US" sz="2800" dirty="0"/>
          </a:p>
          <a:p>
            <a:pPr>
              <a:buFont typeface="Arial" pitchFamily="34" charset="0"/>
              <a:buChar char="•"/>
            </a:pPr>
            <a:endParaRPr lang="en-US" sz="2800" dirty="0"/>
          </a:p>
        </p:txBody>
      </p:sp>
      <p:pic>
        <p:nvPicPr>
          <p:cNvPr id="4" name="Picture 3" descr="hypercube.gif"/>
          <p:cNvPicPr>
            <a:picLocks noChangeAspect="1"/>
          </p:cNvPicPr>
          <p:nvPr/>
        </p:nvPicPr>
        <p:blipFill>
          <a:blip r:embed="rId2" cstate="print"/>
          <a:stretch>
            <a:fillRect/>
          </a:stretch>
        </p:blipFill>
        <p:spPr>
          <a:xfrm>
            <a:off x="5410200" y="2057400"/>
            <a:ext cx="3733800" cy="373380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Another 3-manifold</a:t>
            </a:r>
            <a:endParaRPr lang="en-US" dirty="0">
              <a:solidFill>
                <a:srgbClr val="0070C0"/>
              </a:solidFill>
            </a:endParaRPr>
          </a:p>
        </p:txBody>
      </p:sp>
      <p:sp>
        <p:nvSpPr>
          <p:cNvPr id="3" name="TextBox 2"/>
          <p:cNvSpPr txBox="1"/>
          <p:nvPr/>
        </p:nvSpPr>
        <p:spPr>
          <a:xfrm>
            <a:off x="533400" y="1524000"/>
            <a:ext cx="8305800" cy="5262979"/>
          </a:xfrm>
          <a:prstGeom prst="rect">
            <a:avLst/>
          </a:prstGeom>
          <a:noFill/>
        </p:spPr>
        <p:txBody>
          <a:bodyPr wrap="square" rtlCol="0">
            <a:spAutoFit/>
          </a:bodyPr>
          <a:lstStyle/>
          <a:p>
            <a:r>
              <a:rPr lang="en-US" sz="2800" dirty="0" smtClean="0"/>
              <a:t>Picture a solid 3-dimensional cube, such as the interior of this room (including it’s inhabitants).</a:t>
            </a:r>
          </a:p>
          <a:p>
            <a:endParaRPr lang="en-US" sz="2800" dirty="0"/>
          </a:p>
          <a:p>
            <a:r>
              <a:rPr lang="en-US" sz="2800" dirty="0" smtClean="0"/>
              <a:t>In the same manner as we constructed the torus by gluing together opposite sides of the square, imagine that the opposite sides of the are glued together. </a:t>
            </a:r>
          </a:p>
          <a:p>
            <a:endParaRPr lang="en-US" sz="2800" dirty="0"/>
          </a:p>
          <a:p>
            <a:r>
              <a:rPr lang="en-US" sz="2800" dirty="0" smtClean="0"/>
              <a:t>The resulting 3-manifold is called the 3-Torus.  </a:t>
            </a:r>
          </a:p>
          <a:p>
            <a:endParaRPr lang="en-US" sz="2800" dirty="0"/>
          </a:p>
          <a:p>
            <a:r>
              <a:rPr lang="en-US" sz="2800" dirty="0" smtClean="0"/>
              <a:t>What would living in a 3-Torus be like?</a:t>
            </a:r>
          </a:p>
          <a:p>
            <a:endParaRPr lang="en-US" sz="2800" dirty="0" smtClean="0"/>
          </a:p>
          <a:p>
            <a:r>
              <a:rPr lang="en-US" sz="2800" dirty="0" smtClean="0"/>
              <a:t>Are you so sure you </a:t>
            </a:r>
            <a:r>
              <a:rPr lang="en-US" sz="2800" i="1" dirty="0" smtClean="0"/>
              <a:t>don’t</a:t>
            </a:r>
            <a:r>
              <a:rPr lang="en-US" sz="2800" i="1" dirty="0" smtClean="0"/>
              <a:t>?   Where might </a:t>
            </a:r>
            <a:r>
              <a:rPr lang="en-US" sz="2800" i="1" dirty="0" err="1" smtClean="0"/>
              <a:t>A.Square</a:t>
            </a:r>
            <a:r>
              <a:rPr lang="en-US" sz="2800" i="1" dirty="0" smtClean="0"/>
              <a:t> live?</a:t>
            </a: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Telling topology apart: counting holes</a:t>
            </a:r>
            <a:endParaRPr lang="en-US" dirty="0">
              <a:solidFill>
                <a:srgbClr val="0070C0"/>
              </a:solidFill>
            </a:endParaRPr>
          </a:p>
        </p:txBody>
      </p:sp>
      <p:sp>
        <p:nvSpPr>
          <p:cNvPr id="3" name="Content Placeholder 2"/>
          <p:cNvSpPr>
            <a:spLocks noGrp="1"/>
          </p:cNvSpPr>
          <p:nvPr>
            <p:ph sz="half" idx="1"/>
          </p:nvPr>
        </p:nvSpPr>
        <p:spPr>
          <a:xfrm>
            <a:off x="457200" y="1371601"/>
            <a:ext cx="4038600" cy="2743200"/>
          </a:xfrm>
        </p:spPr>
        <p:txBody>
          <a:bodyPr/>
          <a:lstStyle/>
          <a:p>
            <a:pPr algn="ctr">
              <a:buNone/>
            </a:pPr>
            <a:r>
              <a:rPr lang="en-US" dirty="0" smtClean="0"/>
              <a:t>The Torus </a:t>
            </a:r>
            <a:r>
              <a:rPr lang="en-US" i="1" dirty="0" smtClean="0">
                <a:solidFill>
                  <a:srgbClr val="00B050"/>
                </a:solidFill>
              </a:rPr>
              <a:t>(genus 1)</a:t>
            </a:r>
          </a:p>
          <a:p>
            <a:r>
              <a:rPr lang="en-US" dirty="0" smtClean="0"/>
              <a:t>Has </a:t>
            </a:r>
            <a:r>
              <a:rPr lang="en-US" b="1" dirty="0" smtClean="0"/>
              <a:t>one</a:t>
            </a:r>
            <a:r>
              <a:rPr lang="en-US" dirty="0" smtClean="0"/>
              <a:t> component</a:t>
            </a:r>
          </a:p>
          <a:p>
            <a:r>
              <a:rPr lang="en-US" dirty="0" smtClean="0"/>
              <a:t>Has </a:t>
            </a:r>
            <a:r>
              <a:rPr lang="en-US" b="1" dirty="0" smtClean="0"/>
              <a:t>two</a:t>
            </a:r>
            <a:r>
              <a:rPr lang="en-US" dirty="0" smtClean="0"/>
              <a:t> different ways to circumnavigate.</a:t>
            </a:r>
          </a:p>
          <a:p>
            <a:r>
              <a:rPr lang="en-US" dirty="0" smtClean="0"/>
              <a:t>Has </a:t>
            </a:r>
            <a:r>
              <a:rPr lang="en-US" b="1" dirty="0" smtClean="0"/>
              <a:t>one</a:t>
            </a:r>
            <a:r>
              <a:rPr lang="en-US" dirty="0" smtClean="0"/>
              <a:t> pocket for air</a:t>
            </a:r>
          </a:p>
        </p:txBody>
      </p:sp>
      <p:sp>
        <p:nvSpPr>
          <p:cNvPr id="4" name="Content Placeholder 3"/>
          <p:cNvSpPr>
            <a:spLocks noGrp="1"/>
          </p:cNvSpPr>
          <p:nvPr>
            <p:ph sz="half" idx="2"/>
          </p:nvPr>
        </p:nvSpPr>
        <p:spPr>
          <a:xfrm>
            <a:off x="4648200" y="1447801"/>
            <a:ext cx="4267200" cy="2667000"/>
          </a:xfrm>
        </p:spPr>
        <p:txBody>
          <a:bodyPr/>
          <a:lstStyle/>
          <a:p>
            <a:pPr algn="ctr">
              <a:buNone/>
            </a:pPr>
            <a:r>
              <a:rPr lang="en-US" dirty="0" smtClean="0"/>
              <a:t>The Double Torus </a:t>
            </a:r>
            <a:r>
              <a:rPr lang="en-US" i="1" dirty="0" smtClean="0">
                <a:solidFill>
                  <a:srgbClr val="00B050"/>
                </a:solidFill>
              </a:rPr>
              <a:t>(genus 2)</a:t>
            </a:r>
          </a:p>
          <a:p>
            <a:r>
              <a:rPr lang="en-US" dirty="0" smtClean="0"/>
              <a:t>Has </a:t>
            </a:r>
            <a:r>
              <a:rPr lang="en-US" b="1" dirty="0" smtClean="0"/>
              <a:t>one</a:t>
            </a:r>
            <a:r>
              <a:rPr lang="en-US" dirty="0" smtClean="0"/>
              <a:t> component</a:t>
            </a:r>
          </a:p>
          <a:p>
            <a:r>
              <a:rPr lang="en-US" dirty="0" smtClean="0"/>
              <a:t>Has </a:t>
            </a:r>
            <a:r>
              <a:rPr lang="en-US" b="1" dirty="0" smtClean="0"/>
              <a:t>four</a:t>
            </a:r>
            <a:r>
              <a:rPr lang="en-US" dirty="0" smtClean="0"/>
              <a:t> different ways to circumnavigate.</a:t>
            </a:r>
          </a:p>
          <a:p>
            <a:r>
              <a:rPr lang="en-US" dirty="0" smtClean="0"/>
              <a:t>Has </a:t>
            </a:r>
            <a:r>
              <a:rPr lang="en-US" b="1" dirty="0" smtClean="0"/>
              <a:t>one</a:t>
            </a:r>
            <a:r>
              <a:rPr lang="en-US" dirty="0" smtClean="0"/>
              <a:t> pocket for air</a:t>
            </a:r>
          </a:p>
        </p:txBody>
      </p:sp>
      <p:pic>
        <p:nvPicPr>
          <p:cNvPr id="7" name="Picture 6" descr="Torus glueing.bmp"/>
          <p:cNvPicPr>
            <a:picLocks noChangeAspect="1"/>
          </p:cNvPicPr>
          <p:nvPr/>
        </p:nvPicPr>
        <p:blipFill>
          <a:blip r:embed="rId3" cstate="print"/>
          <a:stretch>
            <a:fillRect/>
          </a:stretch>
        </p:blipFill>
        <p:spPr>
          <a:xfrm>
            <a:off x="304800" y="5562600"/>
            <a:ext cx="2133600" cy="1096270"/>
          </a:xfrm>
          <a:prstGeom prst="rect">
            <a:avLst/>
          </a:prstGeom>
        </p:spPr>
      </p:pic>
      <p:pic>
        <p:nvPicPr>
          <p:cNvPr id="12" name="Picture 11" descr="Two torus glueing.png"/>
          <p:cNvPicPr>
            <a:picLocks noChangeAspect="1"/>
          </p:cNvPicPr>
          <p:nvPr/>
        </p:nvPicPr>
        <p:blipFill>
          <a:blip r:embed="rId4" cstate="print"/>
          <a:stretch>
            <a:fillRect/>
          </a:stretch>
        </p:blipFill>
        <p:spPr>
          <a:xfrm>
            <a:off x="4419600" y="5331053"/>
            <a:ext cx="2971800" cy="1526947"/>
          </a:xfrm>
          <a:prstGeom prst="rect">
            <a:avLst/>
          </a:prstGeom>
        </p:spPr>
      </p:pic>
      <p:pic>
        <p:nvPicPr>
          <p:cNvPr id="6" name="Picture 5" descr="Torus.png"/>
          <p:cNvPicPr>
            <a:picLocks noChangeAspect="1"/>
          </p:cNvPicPr>
          <p:nvPr/>
        </p:nvPicPr>
        <p:blipFill>
          <a:blip r:embed="rId5" cstate="print"/>
          <a:stretch>
            <a:fillRect/>
          </a:stretch>
        </p:blipFill>
        <p:spPr>
          <a:xfrm>
            <a:off x="2667000" y="5410200"/>
            <a:ext cx="2023095" cy="1295400"/>
          </a:xfrm>
          <a:prstGeom prst="rect">
            <a:avLst/>
          </a:prstGeom>
        </p:spPr>
      </p:pic>
      <p:pic>
        <p:nvPicPr>
          <p:cNvPr id="5" name="Picture 4" descr="Double Torus.png"/>
          <p:cNvPicPr>
            <a:picLocks noChangeAspect="1"/>
          </p:cNvPicPr>
          <p:nvPr/>
        </p:nvPicPr>
        <p:blipFill>
          <a:blip r:embed="rId6" cstate="print"/>
          <a:stretch>
            <a:fillRect/>
          </a:stretch>
        </p:blipFill>
        <p:spPr>
          <a:xfrm rot="3560364">
            <a:off x="7459859" y="5333437"/>
            <a:ext cx="1371600" cy="1499249"/>
          </a:xfrm>
          <a:prstGeom prst="rect">
            <a:avLst/>
          </a:prstGeom>
        </p:spPr>
      </p:pic>
      <p:sp>
        <p:nvSpPr>
          <p:cNvPr id="13" name="TextBox 12"/>
          <p:cNvSpPr txBox="1"/>
          <p:nvPr/>
        </p:nvSpPr>
        <p:spPr>
          <a:xfrm>
            <a:off x="152400" y="5638800"/>
            <a:ext cx="8991600" cy="707886"/>
          </a:xfrm>
          <a:prstGeom prst="rect">
            <a:avLst/>
          </a:prstGeom>
          <a:noFill/>
        </p:spPr>
        <p:txBody>
          <a:bodyPr wrap="square" rtlCol="0">
            <a:spAutoFit/>
          </a:bodyPr>
          <a:lstStyle/>
          <a:p>
            <a:r>
              <a:rPr lang="en-US" dirty="0" smtClean="0"/>
              <a:t>                                          </a:t>
            </a:r>
            <a:r>
              <a:rPr lang="en-US" sz="4000" dirty="0" smtClean="0"/>
              <a:t>=					   =</a:t>
            </a:r>
            <a:endParaRPr lang="en-US" sz="4000" dirty="0"/>
          </a:p>
        </p:txBody>
      </p:sp>
      <p:sp>
        <p:nvSpPr>
          <p:cNvPr id="10" name="TextBox 9"/>
          <p:cNvSpPr txBox="1"/>
          <p:nvPr/>
        </p:nvSpPr>
        <p:spPr>
          <a:xfrm>
            <a:off x="304800" y="4114800"/>
            <a:ext cx="8382000" cy="830997"/>
          </a:xfrm>
          <a:prstGeom prst="rect">
            <a:avLst/>
          </a:prstGeom>
          <a:noFill/>
        </p:spPr>
        <p:txBody>
          <a:bodyPr wrap="square" rtlCol="0">
            <a:spAutoFit/>
          </a:bodyPr>
          <a:lstStyle/>
          <a:p>
            <a:r>
              <a:rPr lang="en-US" sz="2400" dirty="0" smtClean="0"/>
              <a:t>By “different ways to circumnavigate”, we mean you cannot continuously shift from one loop around to the other.</a:t>
            </a:r>
            <a:endParaRPr lang="en-US" sz="2400"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Outline</a:t>
            </a:r>
            <a:endParaRPr lang="en-US" u="sng" dirty="0">
              <a:solidFill>
                <a:srgbClr val="0070C0"/>
              </a:solidFill>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3500" dirty="0" smtClean="0"/>
              <a:t>Flatland and Surfaces</a:t>
            </a:r>
          </a:p>
          <a:p>
            <a:r>
              <a:rPr lang="en-US" sz="3500" dirty="0" err="1" smtClean="0"/>
              <a:t>Orientability</a:t>
            </a:r>
            <a:endParaRPr lang="en-US" sz="3500" dirty="0" smtClean="0"/>
          </a:p>
          <a:p>
            <a:r>
              <a:rPr lang="en-US" sz="3500" dirty="0" smtClean="0"/>
              <a:t>Higher Dimensions</a:t>
            </a:r>
          </a:p>
          <a:p>
            <a:r>
              <a:rPr lang="en-US" sz="3500" dirty="0" smtClean="0"/>
              <a:t>Homology</a:t>
            </a:r>
          </a:p>
          <a:p>
            <a:r>
              <a:rPr lang="en-US" sz="3500" dirty="0" smtClean="0"/>
              <a:t>Geometry</a:t>
            </a:r>
          </a:p>
          <a:p>
            <a:r>
              <a:rPr lang="en-US" sz="3500" dirty="0" smtClean="0"/>
              <a:t>Linear Quotient Spaces</a:t>
            </a:r>
          </a:p>
          <a:p>
            <a:r>
              <a:rPr lang="en-US" sz="3500" dirty="0" smtClean="0"/>
              <a:t>Current Research</a:t>
            </a:r>
          </a:p>
          <a:p>
            <a:endParaRPr lang="en-US" sz="3500" i="1" dirty="0" smtClean="0"/>
          </a:p>
          <a:p>
            <a:pPr>
              <a:buNone/>
            </a:pPr>
            <a:endParaRPr lang="en-US" dirty="0"/>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solidFill>
                  <a:srgbClr val="0070C0"/>
                </a:solidFill>
              </a:rPr>
              <a:t>Circles are the key!  Using Loops to Count Holes.</a:t>
            </a:r>
            <a:endParaRPr lang="en-US" dirty="0">
              <a:solidFill>
                <a:srgbClr val="0070C0"/>
              </a:solidFill>
            </a:endParaRPr>
          </a:p>
        </p:txBody>
      </p:sp>
      <p:sp>
        <p:nvSpPr>
          <p:cNvPr id="3" name="Content Placeholder 2"/>
          <p:cNvSpPr>
            <a:spLocks noGrp="1"/>
          </p:cNvSpPr>
          <p:nvPr>
            <p:ph sz="half" idx="1"/>
          </p:nvPr>
        </p:nvSpPr>
        <p:spPr>
          <a:xfrm>
            <a:off x="0" y="1600200"/>
            <a:ext cx="8915400" cy="5029200"/>
          </a:xfrm>
        </p:spPr>
        <p:txBody>
          <a:bodyPr>
            <a:normAutofit/>
          </a:bodyPr>
          <a:lstStyle/>
          <a:p>
            <a:pPr>
              <a:buNone/>
            </a:pPr>
            <a:r>
              <a:rPr lang="en-US" dirty="0" smtClean="0"/>
              <a:t>Two loops in a space are considered </a:t>
            </a:r>
            <a:r>
              <a:rPr lang="en-US" b="1" i="1" dirty="0" err="1" smtClean="0"/>
              <a:t>homotopic</a:t>
            </a:r>
            <a:r>
              <a:rPr lang="en-US" dirty="0" smtClean="0"/>
              <a:t> if one can be deformed into the other without leaving the space or breaking apart the loop. </a:t>
            </a:r>
          </a:p>
          <a:p>
            <a:pPr>
              <a:buNone/>
            </a:pPr>
            <a:endParaRPr lang="en-US" dirty="0" smtClean="0"/>
          </a:p>
          <a:p>
            <a:pPr>
              <a:buNone/>
            </a:pPr>
            <a:r>
              <a:rPr lang="en-US" dirty="0" smtClean="0"/>
              <a:t> Imagine wrapping rubber bands around our surface that we </a:t>
            </a:r>
            <a:r>
              <a:rPr lang="en-US" dirty="0" smtClean="0"/>
              <a:t>can</a:t>
            </a:r>
            <a:r>
              <a:rPr lang="en-US" dirty="0" smtClean="0"/>
              <a:t>	stretch and slide as much as we like.  </a:t>
            </a:r>
          </a:p>
          <a:p>
            <a:pPr>
              <a:buNone/>
            </a:pPr>
            <a:endParaRPr lang="en-US" dirty="0" smtClean="0"/>
          </a:p>
          <a:p>
            <a:pPr>
              <a:buNone/>
            </a:pPr>
            <a:r>
              <a:rPr lang="en-US" dirty="0" smtClean="0"/>
              <a:t>If a rubber band can be collapsed all the way down to a point,  then it does NOT go around a hole and we don’t want it to appear in our </a:t>
            </a:r>
            <a:r>
              <a:rPr lang="en-US" b="1" i="1" dirty="0" smtClean="0"/>
              <a:t>homology</a:t>
            </a:r>
            <a:r>
              <a:rPr lang="en-US" dirty="0" smtClean="0"/>
              <a:t>: the measure of holes. </a:t>
            </a:r>
          </a:p>
        </p:txBody>
      </p:sp>
      <p:sp>
        <p:nvSpPr>
          <p:cNvPr id="4" name="Content Placeholder 3"/>
          <p:cNvSpPr>
            <a:spLocks noGrp="1"/>
          </p:cNvSpPr>
          <p:nvPr>
            <p:ph sz="half" idx="2"/>
          </p:nvPr>
        </p:nvSpPr>
        <p:spPr>
          <a:xfrm flipH="1">
            <a:off x="8686800" y="1447800"/>
            <a:ext cx="609600" cy="4678363"/>
          </a:xfrm>
        </p:spPr>
        <p:txBody>
          <a:bodyPr>
            <a:normAutofit/>
          </a:bodyPr>
          <a:lstStyle/>
          <a:p>
            <a:pPr algn="ctr">
              <a:buNone/>
            </a:pPr>
            <a:r>
              <a:rPr lang="en-US" dirty="0" smtClean="0"/>
              <a:t>.</a:t>
            </a:r>
            <a:endParaRPr lang="en-US" dirty="0"/>
          </a:p>
        </p:txBody>
      </p:sp>
      <p:pic>
        <p:nvPicPr>
          <p:cNvPr id="7" name="Picture 6" descr="Torus glueing.bmp"/>
          <p:cNvPicPr>
            <a:picLocks noChangeAspect="1"/>
          </p:cNvPicPr>
          <p:nvPr/>
        </p:nvPicPr>
        <p:blipFill>
          <a:blip r:embed="rId3" cstate="print"/>
          <a:stretch>
            <a:fillRect/>
          </a:stretch>
        </p:blipFill>
        <p:spPr>
          <a:xfrm>
            <a:off x="5105400" y="7620000"/>
            <a:ext cx="2133600" cy="1096270"/>
          </a:xfrm>
          <a:prstGeom prst="rect">
            <a:avLst/>
          </a:prstGeom>
        </p:spPr>
      </p:pic>
      <p:pic>
        <p:nvPicPr>
          <p:cNvPr id="12" name="Picture 11" descr="Two torus glueing.png"/>
          <p:cNvPicPr>
            <a:picLocks noChangeAspect="1"/>
          </p:cNvPicPr>
          <p:nvPr/>
        </p:nvPicPr>
        <p:blipFill>
          <a:blip r:embed="rId4" cstate="print"/>
          <a:stretch>
            <a:fillRect/>
          </a:stretch>
        </p:blipFill>
        <p:spPr>
          <a:xfrm>
            <a:off x="8839200" y="7315200"/>
            <a:ext cx="2971800" cy="1526947"/>
          </a:xfrm>
          <a:prstGeom prst="rect">
            <a:avLst/>
          </a:prstGeom>
        </p:spPr>
      </p:pic>
      <p:graphicFrame>
        <p:nvGraphicFramePr>
          <p:cNvPr id="9" name="Table 8"/>
          <p:cNvGraphicFramePr>
            <a:graphicFrameLocks noGrp="1"/>
          </p:cNvGraphicFramePr>
          <p:nvPr/>
        </p:nvGraphicFramePr>
        <p:xfrm>
          <a:off x="-2971800" y="4876800"/>
          <a:ext cx="2057400" cy="1600200"/>
        </p:xfrm>
        <a:graphic>
          <a:graphicData uri="http://schemas.openxmlformats.org/drawingml/2006/table">
            <a:tbl>
              <a:tblPr firstRow="1" bandRow="1">
                <a:tableStyleId>{2D5ABB26-0587-4C30-8999-92F81FD0307C}</a:tableStyleId>
              </a:tblPr>
              <a:tblGrid>
                <a:gridCol w="2057400"/>
              </a:tblGrid>
              <a:tr h="533400">
                <a:tc>
                  <a:txBody>
                    <a:bodyPr/>
                    <a:lstStyle/>
                    <a:p>
                      <a:r>
                        <a:rPr lang="en-US" sz="2000" dirty="0" smtClean="0"/>
                        <a:t>H</a:t>
                      </a:r>
                      <a:r>
                        <a:rPr lang="en-US" sz="2000" baseline="-25000" dirty="0" smtClean="0"/>
                        <a:t>0</a:t>
                      </a:r>
                      <a:r>
                        <a:rPr lang="en-US" sz="2000" dirty="0" smtClean="0"/>
                        <a:t>(Torus)</a:t>
                      </a:r>
                      <a:r>
                        <a:rPr lang="en-US" sz="2000" baseline="0" dirty="0" smtClean="0"/>
                        <a:t> = Z</a:t>
                      </a:r>
                      <a:endParaRPr lang="en-US" sz="2000" dirty="0"/>
                    </a:p>
                  </a:txBody>
                  <a:tcPr anchor="ctr"/>
                </a:tc>
              </a:tr>
              <a:tr h="533400">
                <a:tc>
                  <a:txBody>
                    <a:bodyPr/>
                    <a:lstStyle/>
                    <a:p>
                      <a:r>
                        <a:rPr lang="en-US" sz="2000" dirty="0" smtClean="0"/>
                        <a:t>H</a:t>
                      </a:r>
                      <a:r>
                        <a:rPr lang="en-US" sz="2000" baseline="-25000" dirty="0" smtClean="0"/>
                        <a:t>1</a:t>
                      </a:r>
                      <a:r>
                        <a:rPr lang="en-US" sz="2000" dirty="0" smtClean="0"/>
                        <a:t>(Torus) = Z × Z</a:t>
                      </a:r>
                      <a:endParaRPr lang="en-US" sz="2000" dirty="0"/>
                    </a:p>
                  </a:txBody>
                  <a:tcPr/>
                </a:tc>
              </a:tr>
              <a:tr h="533400">
                <a:tc>
                  <a:txBody>
                    <a:bodyPr/>
                    <a:lstStyle/>
                    <a:p>
                      <a:r>
                        <a:rPr lang="en-US" sz="2000" dirty="0" smtClean="0"/>
                        <a:t>H</a:t>
                      </a:r>
                      <a:r>
                        <a:rPr lang="en-US" sz="2000" baseline="-25000" dirty="0" smtClean="0"/>
                        <a:t>2</a:t>
                      </a:r>
                      <a:r>
                        <a:rPr lang="en-US" sz="2000" dirty="0" smtClean="0"/>
                        <a:t>(Torus)</a:t>
                      </a:r>
                      <a:r>
                        <a:rPr lang="en-US" sz="2000" baseline="0" dirty="0" smtClean="0"/>
                        <a:t> = Z</a:t>
                      </a:r>
                      <a:endParaRPr lang="en-US" sz="2000" dirty="0"/>
                    </a:p>
                  </a:txBody>
                  <a:tcPr/>
                </a:tc>
              </a:tr>
            </a:tbl>
          </a:graphicData>
        </a:graphic>
      </p:graphicFrame>
      <p:graphicFrame>
        <p:nvGraphicFramePr>
          <p:cNvPr id="10" name="Table 9"/>
          <p:cNvGraphicFramePr>
            <a:graphicFrameLocks noGrp="1"/>
          </p:cNvGraphicFramePr>
          <p:nvPr/>
        </p:nvGraphicFramePr>
        <p:xfrm>
          <a:off x="9448800" y="4267200"/>
          <a:ext cx="3657600" cy="1600201"/>
        </p:xfrm>
        <a:graphic>
          <a:graphicData uri="http://schemas.openxmlformats.org/drawingml/2006/table">
            <a:tbl>
              <a:tblPr firstRow="1" bandRow="1">
                <a:tableStyleId>{2D5ABB26-0587-4C30-8999-92F81FD0307C}</a:tableStyleId>
              </a:tblPr>
              <a:tblGrid>
                <a:gridCol w="3657600"/>
              </a:tblGrid>
              <a:tr h="543037">
                <a:tc>
                  <a:txBody>
                    <a:bodyPr/>
                    <a:lstStyle/>
                    <a:p>
                      <a:r>
                        <a:rPr lang="en-US" sz="2000" dirty="0" smtClean="0"/>
                        <a:t>H</a:t>
                      </a:r>
                      <a:r>
                        <a:rPr lang="en-US" sz="2000" baseline="-25000" dirty="0" smtClean="0"/>
                        <a:t>0</a:t>
                      </a:r>
                      <a:r>
                        <a:rPr lang="en-US" sz="2000" dirty="0" smtClean="0"/>
                        <a:t>(Double Torus) </a:t>
                      </a:r>
                      <a:r>
                        <a:rPr lang="en-US" sz="2000" baseline="0" dirty="0" smtClean="0"/>
                        <a:t> = Z</a:t>
                      </a:r>
                      <a:endParaRPr lang="en-US" sz="2000" dirty="0"/>
                    </a:p>
                  </a:txBody>
                  <a:tcPr/>
                </a:tc>
              </a:tr>
              <a:tr h="514127">
                <a:tc>
                  <a:txBody>
                    <a:bodyPr/>
                    <a:lstStyle/>
                    <a:p>
                      <a:r>
                        <a:rPr lang="en-US" sz="2000" dirty="0" smtClean="0"/>
                        <a:t>H</a:t>
                      </a:r>
                      <a:r>
                        <a:rPr lang="en-US" sz="2000" baseline="-25000" dirty="0" smtClean="0"/>
                        <a:t>1</a:t>
                      </a:r>
                      <a:r>
                        <a:rPr lang="en-US" sz="2000" dirty="0" smtClean="0"/>
                        <a:t>(Double Torus) = Z × Z × Z × Z</a:t>
                      </a:r>
                      <a:endParaRPr lang="en-US" sz="2000" dirty="0"/>
                    </a:p>
                  </a:txBody>
                  <a:tcPr/>
                </a:tc>
              </a:tr>
              <a:tr h="543037">
                <a:tc>
                  <a:txBody>
                    <a:bodyPr/>
                    <a:lstStyle/>
                    <a:p>
                      <a:r>
                        <a:rPr lang="en-US" sz="2000" dirty="0" smtClean="0"/>
                        <a:t>H</a:t>
                      </a:r>
                      <a:r>
                        <a:rPr lang="en-US" sz="2000" baseline="-25000" dirty="0" smtClean="0"/>
                        <a:t>2</a:t>
                      </a:r>
                      <a:r>
                        <a:rPr lang="en-US" sz="2000" dirty="0" smtClean="0"/>
                        <a:t>(Double Torus)</a:t>
                      </a:r>
                      <a:r>
                        <a:rPr lang="en-US" sz="2000" baseline="0" dirty="0" smtClean="0"/>
                        <a:t> = Z</a:t>
                      </a:r>
                      <a:endParaRPr lang="en-US" sz="2000" dirty="0"/>
                    </a:p>
                  </a:txBody>
                  <a:tcPr/>
                </a:tc>
              </a:tr>
            </a:tbl>
          </a:graphicData>
        </a:graphic>
      </p:graphicFrame>
      <p:graphicFrame>
        <p:nvGraphicFramePr>
          <p:cNvPr id="14" name="Table 13"/>
          <p:cNvGraphicFramePr>
            <a:graphicFrameLocks noGrp="1"/>
          </p:cNvGraphicFramePr>
          <p:nvPr/>
        </p:nvGraphicFramePr>
        <p:xfrm>
          <a:off x="-4419600" y="7162800"/>
          <a:ext cx="9525000" cy="1901068"/>
        </p:xfrm>
        <a:graphic>
          <a:graphicData uri="http://schemas.openxmlformats.org/drawingml/2006/table">
            <a:tbl>
              <a:tblPr firstRow="1" bandRow="1">
                <a:tableStyleId>{2D5ABB26-0587-4C30-8999-92F81FD0307C}</a:tableStyleId>
              </a:tblPr>
              <a:tblGrid>
                <a:gridCol w="9525000"/>
              </a:tblGrid>
              <a:tr h="405349">
                <a:tc>
                  <a:txBody>
                    <a:bodyPr/>
                    <a:lstStyle/>
                    <a:p>
                      <a:r>
                        <a:rPr lang="en-US" sz="2400" dirty="0" smtClean="0"/>
                        <a:t>H</a:t>
                      </a:r>
                      <a:r>
                        <a:rPr lang="en-US" sz="2400" baseline="-25000" dirty="0" smtClean="0"/>
                        <a:t>0</a:t>
                      </a:r>
                      <a:r>
                        <a:rPr lang="en-US" sz="2400" dirty="0" smtClean="0"/>
                        <a:t>(a</a:t>
                      </a:r>
                      <a:r>
                        <a:rPr lang="en-US" sz="2400" baseline="0" dirty="0" smtClean="0"/>
                        <a:t> space) describes the number of connected components</a:t>
                      </a:r>
                      <a:endParaRPr lang="en-US" sz="2400" dirty="0"/>
                    </a:p>
                  </a:txBody>
                  <a:tcPr/>
                </a:tc>
              </a:tr>
              <a:tr h="497744">
                <a:tc>
                  <a:txBody>
                    <a:bodyPr/>
                    <a:lstStyle/>
                    <a:p>
                      <a:r>
                        <a:rPr lang="en-US" sz="2400" dirty="0" smtClean="0"/>
                        <a:t>H</a:t>
                      </a:r>
                      <a:r>
                        <a:rPr lang="en-US" sz="2400" baseline="-25000" dirty="0" smtClean="0"/>
                        <a:t>1</a:t>
                      </a:r>
                      <a:r>
                        <a:rPr lang="en-US" sz="2400" baseline="0" dirty="0" smtClean="0"/>
                        <a:t> (</a:t>
                      </a:r>
                      <a:r>
                        <a:rPr lang="en-US" sz="2400" baseline="0" dirty="0" err="1" smtClean="0"/>
                        <a:t>orientable</a:t>
                      </a:r>
                      <a:r>
                        <a:rPr lang="en-US" sz="2400" baseline="0" dirty="0" smtClean="0"/>
                        <a:t> surface</a:t>
                      </a:r>
                      <a:r>
                        <a:rPr lang="en-US" sz="2400" dirty="0" smtClean="0"/>
                        <a:t>):</a:t>
                      </a:r>
                      <a:r>
                        <a:rPr lang="en-US" sz="2400" baseline="0" dirty="0" smtClean="0"/>
                        <a:t> </a:t>
                      </a:r>
                      <a:r>
                        <a:rPr lang="en-US" sz="2400" dirty="0" smtClean="0"/>
                        <a:t>1 copy of</a:t>
                      </a:r>
                      <a:r>
                        <a:rPr lang="en-US" sz="2400" baseline="0" dirty="0" smtClean="0">
                          <a:latin typeface="Symbol" pitchFamily="18" charset="2"/>
                        </a:rPr>
                        <a:t> </a:t>
                      </a:r>
                      <a:r>
                        <a:rPr lang="en-US" sz="2400" b="0" baseline="0" dirty="0" smtClean="0">
                          <a:latin typeface="Symbol" pitchFamily="18" charset="2"/>
                          <a:sym typeface="Symbol"/>
                        </a:rPr>
                        <a:t></a:t>
                      </a:r>
                      <a:r>
                        <a:rPr lang="en-US" sz="2400" baseline="0" dirty="0" smtClean="0">
                          <a:latin typeface="Symbol" pitchFamily="18" charset="2"/>
                        </a:rPr>
                        <a:t> </a:t>
                      </a:r>
                      <a:r>
                        <a:rPr lang="en-US" sz="2400" baseline="0" dirty="0" smtClean="0"/>
                        <a:t>for each distinct non-contractible loop (1-hole)</a:t>
                      </a:r>
                      <a:endParaRPr lang="en-US" sz="2400" dirty="0"/>
                    </a:p>
                  </a:txBody>
                  <a:tcPr/>
                </a:tc>
              </a:tr>
              <a:tr h="620908">
                <a:tc>
                  <a:txBody>
                    <a:bodyPr/>
                    <a:lstStyle/>
                    <a:p>
                      <a:r>
                        <a:rPr lang="en-US" sz="2400" dirty="0" smtClean="0"/>
                        <a:t>H</a:t>
                      </a:r>
                      <a:r>
                        <a:rPr lang="en-US" sz="2400" baseline="-25000" dirty="0" smtClean="0"/>
                        <a:t>2</a:t>
                      </a:r>
                      <a:r>
                        <a:rPr lang="en-US" sz="2400" dirty="0" smtClean="0"/>
                        <a:t>( </a:t>
                      </a:r>
                      <a:r>
                        <a:rPr lang="en-US" sz="2400" dirty="0" err="1" smtClean="0"/>
                        <a:t>orientable</a:t>
                      </a:r>
                      <a:r>
                        <a:rPr lang="en-US" sz="2400" dirty="0" smtClean="0"/>
                        <a:t> surface) 1</a:t>
                      </a:r>
                      <a:r>
                        <a:rPr lang="en-US" sz="2400" baseline="0" dirty="0" smtClean="0"/>
                        <a:t> copy of </a:t>
                      </a:r>
                      <a:r>
                        <a:rPr lang="en-US" sz="2400" b="0" baseline="0" dirty="0" smtClean="0">
                          <a:latin typeface="Cambria Math" pitchFamily="18" charset="0"/>
                        </a:rPr>
                        <a:t>Z</a:t>
                      </a:r>
                      <a:r>
                        <a:rPr lang="en-US" sz="2400" baseline="0" dirty="0" smtClean="0"/>
                        <a:t> for each pocket for stuffing (2-hole)</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What is the </a:t>
            </a:r>
            <a:r>
              <a:rPr lang="en-US" i="1" dirty="0" smtClean="0">
                <a:solidFill>
                  <a:srgbClr val="0070C0"/>
                </a:solidFill>
              </a:rPr>
              <a:t>homology </a:t>
            </a:r>
            <a:r>
              <a:rPr lang="en-US" dirty="0" smtClean="0">
                <a:solidFill>
                  <a:srgbClr val="0070C0"/>
                </a:solidFill>
              </a:rPr>
              <a:t>of the Torus?</a:t>
            </a:r>
            <a:endParaRPr lang="en-US" dirty="0">
              <a:solidFill>
                <a:srgbClr val="0070C0"/>
              </a:solidFill>
            </a:endParaRPr>
          </a:p>
        </p:txBody>
      </p:sp>
      <p:sp>
        <p:nvSpPr>
          <p:cNvPr id="3" name="Content Placeholder 2"/>
          <p:cNvSpPr>
            <a:spLocks noGrp="1"/>
          </p:cNvSpPr>
          <p:nvPr>
            <p:ph idx="1"/>
          </p:nvPr>
        </p:nvSpPr>
        <p:spPr>
          <a:xfrm>
            <a:off x="457200" y="1600200"/>
            <a:ext cx="8458200" cy="5257800"/>
          </a:xfrm>
        </p:spPr>
        <p:txBody>
          <a:bodyPr>
            <a:normAutofit fontScale="92500"/>
          </a:bodyPr>
          <a:lstStyle/>
          <a:p>
            <a:pPr>
              <a:buNone/>
            </a:pPr>
            <a:r>
              <a:rPr lang="en-US" sz="2800" dirty="0" smtClean="0"/>
              <a:t>Q: </a:t>
            </a:r>
            <a:r>
              <a:rPr lang="en-US" sz="2800" dirty="0" smtClean="0"/>
              <a:t>How many truly </a:t>
            </a:r>
            <a:r>
              <a:rPr lang="en-US" sz="2800" i="1" dirty="0" smtClean="0"/>
              <a:t>distinct</a:t>
            </a:r>
            <a:r>
              <a:rPr lang="en-US" sz="2800" dirty="0" smtClean="0"/>
              <a:t> loops are there around the torus?</a:t>
            </a:r>
          </a:p>
          <a:p>
            <a:pPr>
              <a:buNone/>
            </a:pPr>
            <a:endParaRPr lang="en-US" sz="2800" dirty="0" smtClean="0"/>
          </a:p>
          <a:p>
            <a:pPr>
              <a:buNone/>
            </a:pPr>
            <a:r>
              <a:rPr lang="en-US" sz="2800" dirty="0" smtClean="0"/>
              <a:t>A: </a:t>
            </a:r>
            <a:r>
              <a:rPr lang="en-US" sz="2800" dirty="0" smtClean="0"/>
              <a:t>There is a one-to-one correspondence between loops around the torus (up to </a:t>
            </a:r>
            <a:r>
              <a:rPr lang="en-US" sz="2800" dirty="0" err="1" smtClean="0"/>
              <a:t>homotopy</a:t>
            </a:r>
            <a:r>
              <a:rPr lang="en-US" sz="2800" dirty="0" smtClean="0"/>
              <a:t>) and elements of  Z × Z.</a:t>
            </a:r>
          </a:p>
          <a:p>
            <a:pPr>
              <a:buNone/>
            </a:pPr>
            <a:endParaRPr lang="en-US" sz="2800" dirty="0" smtClean="0"/>
          </a:p>
          <a:p>
            <a:pPr>
              <a:buNone/>
            </a:pPr>
            <a:r>
              <a:rPr lang="en-US" sz="2800" dirty="0" smtClean="0"/>
              <a:t>The </a:t>
            </a:r>
            <a:r>
              <a:rPr lang="en-US" sz="2800" i="1" dirty="0" smtClean="0"/>
              <a:t>fundamental group</a:t>
            </a:r>
            <a:r>
              <a:rPr lang="en-US" sz="2800" dirty="0" smtClean="0"/>
              <a:t> of the torus is the set of equivalence classes of loops under the operation of </a:t>
            </a:r>
            <a:r>
              <a:rPr lang="en-US" sz="2800" i="1" dirty="0" smtClean="0"/>
              <a:t>concatenation.</a:t>
            </a:r>
            <a:endParaRPr lang="en-US" sz="2800" dirty="0" smtClean="0"/>
          </a:p>
          <a:p>
            <a:pPr>
              <a:buNone/>
            </a:pPr>
            <a:endParaRPr lang="en-US" sz="2800" dirty="0" smtClean="0"/>
          </a:p>
          <a:p>
            <a:pPr>
              <a:buNone/>
            </a:pPr>
            <a:r>
              <a:rPr lang="en-US" sz="2800" dirty="0" smtClean="0"/>
              <a:t>Q:What </a:t>
            </a:r>
            <a:r>
              <a:rPr lang="en-US" sz="2800" dirty="0" smtClean="0"/>
              <a:t>would the loop corresponding to (1,2) look like?</a:t>
            </a:r>
          </a:p>
          <a:p>
            <a:pPr>
              <a:buNone/>
            </a:pPr>
            <a:r>
              <a:rPr lang="en-US" sz="2800" dirty="0" smtClean="0"/>
              <a:t>Q:How </a:t>
            </a:r>
            <a:r>
              <a:rPr lang="en-US" sz="2800" dirty="0" smtClean="0"/>
              <a:t>many loops are there around the double torus?</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Extending to other dimensions</a:t>
            </a:r>
            <a:endParaRPr lang="en-US" dirty="0">
              <a:solidFill>
                <a:srgbClr val="0070C0"/>
              </a:solidFill>
            </a:endParaRPr>
          </a:p>
        </p:txBody>
      </p:sp>
      <p:sp>
        <p:nvSpPr>
          <p:cNvPr id="3" name="Content Placeholder 2"/>
          <p:cNvSpPr>
            <a:spLocks noGrp="1"/>
          </p:cNvSpPr>
          <p:nvPr>
            <p:ph sz="half" idx="1"/>
          </p:nvPr>
        </p:nvSpPr>
        <p:spPr>
          <a:xfrm>
            <a:off x="304800" y="1143000"/>
            <a:ext cx="8610600" cy="5715000"/>
          </a:xfrm>
        </p:spPr>
        <p:txBody>
          <a:bodyPr>
            <a:normAutofit fontScale="85000" lnSpcReduction="10000"/>
          </a:bodyPr>
          <a:lstStyle/>
          <a:p>
            <a:pPr>
              <a:buNone/>
            </a:pPr>
            <a:endParaRPr lang="en-US" dirty="0" smtClean="0"/>
          </a:p>
          <a:p>
            <a:pPr>
              <a:buNone/>
            </a:pPr>
            <a:r>
              <a:rPr lang="en-US" b="1" dirty="0" smtClean="0"/>
              <a:t>H</a:t>
            </a:r>
            <a:r>
              <a:rPr lang="en-US" b="1" baseline="-25000" dirty="0" smtClean="0"/>
              <a:t>0</a:t>
            </a:r>
            <a:r>
              <a:rPr lang="en-US" b="1" dirty="0" smtClean="0"/>
              <a:t>(X) counts the number of connected components.</a:t>
            </a:r>
            <a:endParaRPr lang="en-US" dirty="0" smtClean="0"/>
          </a:p>
          <a:p>
            <a:pPr>
              <a:buNone/>
            </a:pPr>
            <a:r>
              <a:rPr lang="en-US" dirty="0" smtClean="0"/>
              <a:t>	</a:t>
            </a:r>
            <a:r>
              <a:rPr lang="en-US" dirty="0" smtClean="0">
                <a:solidFill>
                  <a:srgbClr val="7030A0"/>
                </a:solidFill>
              </a:rPr>
              <a:t>Start with the continuous functions from a point into X. </a:t>
            </a:r>
          </a:p>
          <a:p>
            <a:pPr>
              <a:buNone/>
            </a:pPr>
            <a:r>
              <a:rPr lang="en-US" dirty="0" smtClean="0"/>
              <a:t>	Only count once for </a:t>
            </a:r>
            <a:r>
              <a:rPr lang="en-US" dirty="0" err="1" smtClean="0"/>
              <a:t>homotopic</a:t>
            </a:r>
            <a:r>
              <a:rPr lang="en-US" dirty="0" smtClean="0"/>
              <a:t> images. </a:t>
            </a:r>
          </a:p>
          <a:p>
            <a:pPr>
              <a:buNone/>
            </a:pPr>
            <a:endParaRPr lang="en-US" dirty="0" smtClean="0"/>
          </a:p>
          <a:p>
            <a:pPr>
              <a:buNone/>
            </a:pPr>
            <a:r>
              <a:rPr lang="en-US" b="1" dirty="0" smtClean="0"/>
              <a:t>H</a:t>
            </a:r>
            <a:r>
              <a:rPr lang="en-US" b="1" baseline="-25000" dirty="0" smtClean="0"/>
              <a:t>1</a:t>
            </a:r>
            <a:r>
              <a:rPr lang="en-US" b="1" dirty="0" smtClean="0"/>
              <a:t>(X) counts the number of distinct loops</a:t>
            </a:r>
          </a:p>
          <a:p>
            <a:pPr>
              <a:buNone/>
            </a:pPr>
            <a:r>
              <a:rPr lang="en-US" b="1" dirty="0" smtClean="0"/>
              <a:t>	</a:t>
            </a:r>
            <a:r>
              <a:rPr lang="en-US" dirty="0" smtClean="0">
                <a:solidFill>
                  <a:srgbClr val="7030A0"/>
                </a:solidFill>
              </a:rPr>
              <a:t>Start with the continuous functions from the circle into X.  </a:t>
            </a:r>
          </a:p>
          <a:p>
            <a:pPr>
              <a:buNone/>
            </a:pPr>
            <a:r>
              <a:rPr lang="en-US" dirty="0" smtClean="0"/>
              <a:t> 	Only count once for </a:t>
            </a:r>
            <a:r>
              <a:rPr lang="en-US" dirty="0" err="1" smtClean="0"/>
              <a:t>homotopic</a:t>
            </a:r>
            <a:r>
              <a:rPr lang="en-US" dirty="0" smtClean="0"/>
              <a:t> images/loops and throw out </a:t>
            </a:r>
          </a:p>
          <a:p>
            <a:pPr>
              <a:buNone/>
            </a:pPr>
            <a:r>
              <a:rPr lang="en-US" i="1" dirty="0" smtClean="0">
                <a:solidFill>
                  <a:srgbClr val="00B050"/>
                </a:solidFill>
              </a:rPr>
              <a:t>     (mod out by) </a:t>
            </a:r>
            <a:r>
              <a:rPr lang="en-US" dirty="0" smtClean="0"/>
              <a:t>any images/loops that can be contracted to a point.  </a:t>
            </a:r>
          </a:p>
          <a:p>
            <a:pPr>
              <a:buNone/>
            </a:pPr>
            <a:endParaRPr lang="en-US" dirty="0" smtClean="0"/>
          </a:p>
          <a:p>
            <a:pPr>
              <a:buNone/>
            </a:pPr>
            <a:r>
              <a:rPr lang="en-US" b="1" dirty="0" smtClean="0"/>
              <a:t>H</a:t>
            </a:r>
            <a:r>
              <a:rPr lang="en-US" b="1" baseline="-25000" dirty="0" smtClean="0"/>
              <a:t>2</a:t>
            </a:r>
            <a:r>
              <a:rPr lang="en-US" b="1" dirty="0" smtClean="0"/>
              <a:t>(X) counts the number of pockets</a:t>
            </a:r>
          </a:p>
          <a:p>
            <a:pPr>
              <a:buNone/>
            </a:pPr>
            <a:r>
              <a:rPr lang="en-US" dirty="0" smtClean="0"/>
              <a:t>	</a:t>
            </a:r>
            <a:r>
              <a:rPr lang="en-US" dirty="0" smtClean="0">
                <a:solidFill>
                  <a:srgbClr val="7030A0"/>
                </a:solidFill>
              </a:rPr>
              <a:t>Start with the continuous functions from the sphere into X. </a:t>
            </a:r>
          </a:p>
          <a:p>
            <a:pPr>
              <a:buNone/>
            </a:pPr>
            <a:r>
              <a:rPr lang="en-US" dirty="0" smtClean="0">
                <a:solidFill>
                  <a:srgbClr val="7030A0"/>
                </a:solidFill>
              </a:rPr>
              <a:t>	</a:t>
            </a:r>
            <a:r>
              <a:rPr lang="en-US" dirty="0" smtClean="0"/>
              <a:t>Only count once for </a:t>
            </a:r>
            <a:r>
              <a:rPr lang="en-US" dirty="0" err="1" smtClean="0"/>
              <a:t>homotopic</a:t>
            </a:r>
            <a:r>
              <a:rPr lang="en-US" dirty="0" smtClean="0"/>
              <a:t> images and throw out </a:t>
            </a:r>
            <a:r>
              <a:rPr lang="en-US" i="1" dirty="0" smtClean="0">
                <a:solidFill>
                  <a:srgbClr val="00B050"/>
                </a:solidFill>
              </a:rPr>
              <a:t>(mod out by)</a:t>
            </a:r>
            <a:r>
              <a:rPr lang="en-US" dirty="0" smtClean="0"/>
              <a:t> any images of spheres that can be contracted. </a:t>
            </a:r>
          </a:p>
        </p:txBody>
      </p:sp>
      <p:sp>
        <p:nvSpPr>
          <p:cNvPr id="4" name="Content Placeholder 3"/>
          <p:cNvSpPr>
            <a:spLocks noGrp="1"/>
          </p:cNvSpPr>
          <p:nvPr>
            <p:ph sz="half" idx="2"/>
          </p:nvPr>
        </p:nvSpPr>
        <p:spPr>
          <a:xfrm flipH="1">
            <a:off x="8686800" y="1447800"/>
            <a:ext cx="609600" cy="4678363"/>
          </a:xfrm>
        </p:spPr>
        <p:txBody>
          <a:bodyPr>
            <a:normAutofit fontScale="85000" lnSpcReduction="10000"/>
          </a:bodyPr>
          <a:lstStyle/>
          <a:p>
            <a:pPr algn="ctr">
              <a:buNone/>
            </a:pPr>
            <a:r>
              <a:rPr lang="en-US" dirty="0" smtClean="0"/>
              <a:t>.</a:t>
            </a:r>
            <a:endParaRPr lang="en-US" dirty="0"/>
          </a:p>
        </p:txBody>
      </p:sp>
      <p:graphicFrame>
        <p:nvGraphicFramePr>
          <p:cNvPr id="9" name="Table 8"/>
          <p:cNvGraphicFramePr>
            <a:graphicFrameLocks noGrp="1"/>
          </p:cNvGraphicFramePr>
          <p:nvPr/>
        </p:nvGraphicFramePr>
        <p:xfrm>
          <a:off x="-2971800" y="4876800"/>
          <a:ext cx="2057400" cy="1600200"/>
        </p:xfrm>
        <a:graphic>
          <a:graphicData uri="http://schemas.openxmlformats.org/drawingml/2006/table">
            <a:tbl>
              <a:tblPr firstRow="1" bandRow="1">
                <a:tableStyleId>{2D5ABB26-0587-4C30-8999-92F81FD0307C}</a:tableStyleId>
              </a:tblPr>
              <a:tblGrid>
                <a:gridCol w="2057400"/>
              </a:tblGrid>
              <a:tr h="533400">
                <a:tc>
                  <a:txBody>
                    <a:bodyPr/>
                    <a:lstStyle/>
                    <a:p>
                      <a:r>
                        <a:rPr lang="en-US" sz="2000" dirty="0" smtClean="0"/>
                        <a:t>H</a:t>
                      </a:r>
                      <a:r>
                        <a:rPr lang="en-US" sz="2000" baseline="-25000" dirty="0" smtClean="0"/>
                        <a:t>0</a:t>
                      </a:r>
                      <a:r>
                        <a:rPr lang="en-US" sz="2000" dirty="0" smtClean="0"/>
                        <a:t>(Torus)</a:t>
                      </a:r>
                      <a:r>
                        <a:rPr lang="en-US" sz="2000" baseline="0" dirty="0" smtClean="0"/>
                        <a:t> = Z</a:t>
                      </a:r>
                      <a:endParaRPr lang="en-US" sz="2000" dirty="0"/>
                    </a:p>
                  </a:txBody>
                  <a:tcPr anchor="ctr"/>
                </a:tc>
              </a:tr>
              <a:tr h="533400">
                <a:tc>
                  <a:txBody>
                    <a:bodyPr/>
                    <a:lstStyle/>
                    <a:p>
                      <a:r>
                        <a:rPr lang="en-US" sz="2000" dirty="0" smtClean="0"/>
                        <a:t>H</a:t>
                      </a:r>
                      <a:r>
                        <a:rPr lang="en-US" sz="2000" baseline="-25000" dirty="0" smtClean="0"/>
                        <a:t>1</a:t>
                      </a:r>
                      <a:r>
                        <a:rPr lang="en-US" sz="2000" dirty="0" smtClean="0"/>
                        <a:t>(Torus) = Z × Z</a:t>
                      </a:r>
                      <a:endParaRPr lang="en-US" sz="2000" dirty="0"/>
                    </a:p>
                  </a:txBody>
                  <a:tcPr/>
                </a:tc>
              </a:tr>
              <a:tr h="533400">
                <a:tc>
                  <a:txBody>
                    <a:bodyPr/>
                    <a:lstStyle/>
                    <a:p>
                      <a:r>
                        <a:rPr lang="en-US" sz="2000" dirty="0" smtClean="0"/>
                        <a:t>H</a:t>
                      </a:r>
                      <a:r>
                        <a:rPr lang="en-US" sz="2000" baseline="-25000" dirty="0" smtClean="0"/>
                        <a:t>2</a:t>
                      </a:r>
                      <a:r>
                        <a:rPr lang="en-US" sz="2000" dirty="0" smtClean="0"/>
                        <a:t>(Torus)</a:t>
                      </a:r>
                      <a:r>
                        <a:rPr lang="en-US" sz="2000" baseline="0" dirty="0" smtClean="0"/>
                        <a:t> = Z</a:t>
                      </a:r>
                      <a:endParaRPr lang="en-US" sz="2000" dirty="0"/>
                    </a:p>
                  </a:txBody>
                  <a:tcPr/>
                </a:tc>
              </a:tr>
            </a:tbl>
          </a:graphicData>
        </a:graphic>
      </p:graphicFrame>
      <p:graphicFrame>
        <p:nvGraphicFramePr>
          <p:cNvPr id="10" name="Table 9"/>
          <p:cNvGraphicFramePr>
            <a:graphicFrameLocks noGrp="1"/>
          </p:cNvGraphicFramePr>
          <p:nvPr/>
        </p:nvGraphicFramePr>
        <p:xfrm>
          <a:off x="9448800" y="4267200"/>
          <a:ext cx="3657600" cy="1600201"/>
        </p:xfrm>
        <a:graphic>
          <a:graphicData uri="http://schemas.openxmlformats.org/drawingml/2006/table">
            <a:tbl>
              <a:tblPr firstRow="1" bandRow="1">
                <a:tableStyleId>{2D5ABB26-0587-4C30-8999-92F81FD0307C}</a:tableStyleId>
              </a:tblPr>
              <a:tblGrid>
                <a:gridCol w="3657600"/>
              </a:tblGrid>
              <a:tr h="543037">
                <a:tc>
                  <a:txBody>
                    <a:bodyPr/>
                    <a:lstStyle/>
                    <a:p>
                      <a:r>
                        <a:rPr lang="en-US" sz="2000" dirty="0" smtClean="0"/>
                        <a:t>H</a:t>
                      </a:r>
                      <a:r>
                        <a:rPr lang="en-US" sz="2000" baseline="-25000" dirty="0" smtClean="0"/>
                        <a:t>0</a:t>
                      </a:r>
                      <a:r>
                        <a:rPr lang="en-US" sz="2000" dirty="0" smtClean="0"/>
                        <a:t>(Double Torus) </a:t>
                      </a:r>
                      <a:r>
                        <a:rPr lang="en-US" sz="2000" baseline="0" dirty="0" smtClean="0"/>
                        <a:t> = Z</a:t>
                      </a:r>
                      <a:endParaRPr lang="en-US" sz="2000" dirty="0"/>
                    </a:p>
                  </a:txBody>
                  <a:tcPr/>
                </a:tc>
              </a:tr>
              <a:tr h="514127">
                <a:tc>
                  <a:txBody>
                    <a:bodyPr/>
                    <a:lstStyle/>
                    <a:p>
                      <a:r>
                        <a:rPr lang="en-US" sz="2000" dirty="0" smtClean="0"/>
                        <a:t>H</a:t>
                      </a:r>
                      <a:r>
                        <a:rPr lang="en-US" sz="2000" baseline="-25000" dirty="0" smtClean="0"/>
                        <a:t>1</a:t>
                      </a:r>
                      <a:r>
                        <a:rPr lang="en-US" sz="2000" dirty="0" smtClean="0"/>
                        <a:t>(Double Torus) = Z × Z × Z × Z</a:t>
                      </a:r>
                      <a:endParaRPr lang="en-US" sz="2000" dirty="0"/>
                    </a:p>
                  </a:txBody>
                  <a:tcPr/>
                </a:tc>
              </a:tr>
              <a:tr h="543037">
                <a:tc>
                  <a:txBody>
                    <a:bodyPr/>
                    <a:lstStyle/>
                    <a:p>
                      <a:r>
                        <a:rPr lang="en-US" sz="2000" dirty="0" smtClean="0"/>
                        <a:t>H</a:t>
                      </a:r>
                      <a:r>
                        <a:rPr lang="en-US" sz="2000" baseline="-25000" dirty="0" smtClean="0"/>
                        <a:t>2</a:t>
                      </a:r>
                      <a:r>
                        <a:rPr lang="en-US" sz="2000" dirty="0" smtClean="0"/>
                        <a:t>(Double Torus)</a:t>
                      </a:r>
                      <a:r>
                        <a:rPr lang="en-US" sz="2000" baseline="0" dirty="0" smtClean="0"/>
                        <a:t> = Z</a:t>
                      </a:r>
                      <a:endParaRPr lang="en-US" sz="2000" dirty="0"/>
                    </a:p>
                  </a:txBody>
                  <a:tcPr/>
                </a:tc>
              </a:tr>
            </a:tbl>
          </a:graphicData>
        </a:graphic>
      </p:graphicFrame>
      <p:graphicFrame>
        <p:nvGraphicFramePr>
          <p:cNvPr id="14" name="Table 13"/>
          <p:cNvGraphicFramePr>
            <a:graphicFrameLocks noGrp="1"/>
          </p:cNvGraphicFramePr>
          <p:nvPr/>
        </p:nvGraphicFramePr>
        <p:xfrm>
          <a:off x="-4419600" y="7162800"/>
          <a:ext cx="9525000" cy="1901068"/>
        </p:xfrm>
        <a:graphic>
          <a:graphicData uri="http://schemas.openxmlformats.org/drawingml/2006/table">
            <a:tbl>
              <a:tblPr firstRow="1" bandRow="1">
                <a:tableStyleId>{2D5ABB26-0587-4C30-8999-92F81FD0307C}</a:tableStyleId>
              </a:tblPr>
              <a:tblGrid>
                <a:gridCol w="9525000"/>
              </a:tblGrid>
              <a:tr h="405349">
                <a:tc>
                  <a:txBody>
                    <a:bodyPr/>
                    <a:lstStyle/>
                    <a:p>
                      <a:r>
                        <a:rPr lang="en-US" sz="2400" dirty="0" smtClean="0"/>
                        <a:t>H</a:t>
                      </a:r>
                      <a:r>
                        <a:rPr lang="en-US" sz="2400" baseline="-25000" dirty="0" smtClean="0"/>
                        <a:t>0</a:t>
                      </a:r>
                      <a:r>
                        <a:rPr lang="en-US" sz="2400" dirty="0" smtClean="0"/>
                        <a:t>(a</a:t>
                      </a:r>
                      <a:r>
                        <a:rPr lang="en-US" sz="2400" baseline="0" dirty="0" smtClean="0"/>
                        <a:t> space) describes the number of connected components</a:t>
                      </a:r>
                      <a:endParaRPr lang="en-US" sz="2400" dirty="0"/>
                    </a:p>
                  </a:txBody>
                  <a:tcPr/>
                </a:tc>
              </a:tr>
              <a:tr h="497744">
                <a:tc>
                  <a:txBody>
                    <a:bodyPr/>
                    <a:lstStyle/>
                    <a:p>
                      <a:r>
                        <a:rPr lang="en-US" sz="2400" dirty="0" smtClean="0"/>
                        <a:t>H</a:t>
                      </a:r>
                      <a:r>
                        <a:rPr lang="en-US" sz="2400" baseline="-25000" dirty="0" smtClean="0"/>
                        <a:t>1</a:t>
                      </a:r>
                      <a:r>
                        <a:rPr lang="en-US" sz="2400" baseline="0" dirty="0" smtClean="0"/>
                        <a:t> (</a:t>
                      </a:r>
                      <a:r>
                        <a:rPr lang="en-US" sz="2400" baseline="0" dirty="0" err="1" smtClean="0"/>
                        <a:t>orientable</a:t>
                      </a:r>
                      <a:r>
                        <a:rPr lang="en-US" sz="2400" baseline="0" dirty="0" smtClean="0"/>
                        <a:t> surface</a:t>
                      </a:r>
                      <a:r>
                        <a:rPr lang="en-US" sz="2400" dirty="0" smtClean="0"/>
                        <a:t>):</a:t>
                      </a:r>
                      <a:r>
                        <a:rPr lang="en-US" sz="2400" baseline="0" dirty="0" smtClean="0"/>
                        <a:t> </a:t>
                      </a:r>
                      <a:r>
                        <a:rPr lang="en-US" sz="2400" dirty="0" smtClean="0"/>
                        <a:t>1 copy of</a:t>
                      </a:r>
                      <a:r>
                        <a:rPr lang="en-US" sz="2400" baseline="0" dirty="0" smtClean="0">
                          <a:latin typeface="Symbol" pitchFamily="18" charset="2"/>
                        </a:rPr>
                        <a:t> </a:t>
                      </a:r>
                      <a:r>
                        <a:rPr lang="en-US" sz="2400" b="0" baseline="0" dirty="0" smtClean="0">
                          <a:latin typeface="Symbol" pitchFamily="18" charset="2"/>
                          <a:sym typeface="Symbol"/>
                        </a:rPr>
                        <a:t></a:t>
                      </a:r>
                      <a:r>
                        <a:rPr lang="en-US" sz="2400" baseline="0" dirty="0" smtClean="0">
                          <a:latin typeface="Symbol" pitchFamily="18" charset="2"/>
                        </a:rPr>
                        <a:t> </a:t>
                      </a:r>
                      <a:r>
                        <a:rPr lang="en-US" sz="2400" baseline="0" dirty="0" smtClean="0"/>
                        <a:t>for each distinct non-contractible loop (1-hole)</a:t>
                      </a:r>
                      <a:endParaRPr lang="en-US" sz="2400" dirty="0"/>
                    </a:p>
                  </a:txBody>
                  <a:tcPr/>
                </a:tc>
              </a:tr>
              <a:tr h="620908">
                <a:tc>
                  <a:txBody>
                    <a:bodyPr/>
                    <a:lstStyle/>
                    <a:p>
                      <a:r>
                        <a:rPr lang="en-US" sz="2400" dirty="0" smtClean="0"/>
                        <a:t>H</a:t>
                      </a:r>
                      <a:r>
                        <a:rPr lang="en-US" sz="2400" baseline="-25000" dirty="0" smtClean="0"/>
                        <a:t>2</a:t>
                      </a:r>
                      <a:r>
                        <a:rPr lang="en-US" sz="2400" dirty="0" smtClean="0"/>
                        <a:t>( </a:t>
                      </a:r>
                      <a:r>
                        <a:rPr lang="en-US" sz="2400" dirty="0" err="1" smtClean="0"/>
                        <a:t>orientable</a:t>
                      </a:r>
                      <a:r>
                        <a:rPr lang="en-US" sz="2400" dirty="0" smtClean="0"/>
                        <a:t> surface) 1</a:t>
                      </a:r>
                      <a:r>
                        <a:rPr lang="en-US" sz="2400" baseline="0" dirty="0" smtClean="0"/>
                        <a:t> copy of </a:t>
                      </a:r>
                      <a:r>
                        <a:rPr lang="en-US" sz="2400" b="0" baseline="0" dirty="0" smtClean="0">
                          <a:latin typeface="Cambria Math" pitchFamily="18" charset="0"/>
                        </a:rPr>
                        <a:t>Z</a:t>
                      </a:r>
                      <a:r>
                        <a:rPr lang="en-US" sz="2400" baseline="0" dirty="0" smtClean="0"/>
                        <a:t> for each pocket for stuffing (2-hole)</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A few examples of homology</a:t>
            </a:r>
            <a:endParaRPr lang="en-US" dirty="0">
              <a:solidFill>
                <a:srgbClr val="0070C0"/>
              </a:solidFill>
            </a:endParaRPr>
          </a:p>
        </p:txBody>
      </p:sp>
      <p:sp>
        <p:nvSpPr>
          <p:cNvPr id="3" name="Content Placeholder 2"/>
          <p:cNvSpPr>
            <a:spLocks noGrp="1"/>
          </p:cNvSpPr>
          <p:nvPr>
            <p:ph sz="half" idx="1"/>
          </p:nvPr>
        </p:nvSpPr>
        <p:spPr>
          <a:xfrm>
            <a:off x="0" y="1600200"/>
            <a:ext cx="8915400" cy="4525963"/>
          </a:xfrm>
        </p:spPr>
        <p:txBody>
          <a:bodyPr>
            <a:normAutofit/>
          </a:bodyPr>
          <a:lstStyle/>
          <a:p>
            <a:pPr>
              <a:buNone/>
            </a:pPr>
            <a:r>
              <a:rPr lang="en-US" sz="2400" dirty="0" smtClean="0"/>
              <a:t>H</a:t>
            </a:r>
            <a:r>
              <a:rPr lang="en-US" sz="2400" baseline="-25000" dirty="0" smtClean="0"/>
              <a:t>0</a:t>
            </a:r>
            <a:r>
              <a:rPr lang="en-US" sz="2400" dirty="0" smtClean="0"/>
              <a:t>(X) counts the number of connected components</a:t>
            </a:r>
          </a:p>
          <a:p>
            <a:pPr>
              <a:buNone/>
            </a:pPr>
            <a:r>
              <a:rPr lang="en-US" sz="2400" dirty="0" smtClean="0"/>
              <a:t>H</a:t>
            </a:r>
            <a:r>
              <a:rPr lang="en-US" sz="2400" baseline="-25000" dirty="0" smtClean="0"/>
              <a:t>1</a:t>
            </a:r>
            <a:r>
              <a:rPr lang="en-US" sz="2400" dirty="0" smtClean="0"/>
              <a:t>(X) counts the number of distinct non-contractible loops</a:t>
            </a:r>
          </a:p>
          <a:p>
            <a:pPr>
              <a:buNone/>
            </a:pPr>
            <a:r>
              <a:rPr lang="en-US" sz="2400" dirty="0" smtClean="0"/>
              <a:t>H</a:t>
            </a:r>
            <a:r>
              <a:rPr lang="en-US" sz="2400" baseline="-25000" dirty="0" smtClean="0"/>
              <a:t>2</a:t>
            </a:r>
            <a:r>
              <a:rPr lang="en-US" sz="2400" dirty="0" smtClean="0"/>
              <a:t>(X) counts the distinct non-collapsible pockets</a:t>
            </a:r>
          </a:p>
        </p:txBody>
      </p:sp>
      <p:sp>
        <p:nvSpPr>
          <p:cNvPr id="4" name="Content Placeholder 3"/>
          <p:cNvSpPr>
            <a:spLocks noGrp="1"/>
          </p:cNvSpPr>
          <p:nvPr>
            <p:ph sz="half" idx="2"/>
          </p:nvPr>
        </p:nvSpPr>
        <p:spPr>
          <a:xfrm flipH="1">
            <a:off x="8686800" y="1447800"/>
            <a:ext cx="609600" cy="4678363"/>
          </a:xfrm>
        </p:spPr>
        <p:txBody>
          <a:bodyPr/>
          <a:lstStyle/>
          <a:p>
            <a:pPr algn="ctr">
              <a:buNone/>
            </a:pPr>
            <a:r>
              <a:rPr lang="en-US" dirty="0" smtClean="0"/>
              <a:t>.</a:t>
            </a:r>
            <a:endParaRPr lang="en-US" dirty="0"/>
          </a:p>
        </p:txBody>
      </p:sp>
      <p:pic>
        <p:nvPicPr>
          <p:cNvPr id="7" name="Picture 6" descr="Torus glueing.bmp"/>
          <p:cNvPicPr>
            <a:picLocks noChangeAspect="1"/>
          </p:cNvPicPr>
          <p:nvPr/>
        </p:nvPicPr>
        <p:blipFill>
          <a:blip r:embed="rId3" cstate="print"/>
          <a:stretch>
            <a:fillRect/>
          </a:stretch>
        </p:blipFill>
        <p:spPr>
          <a:xfrm>
            <a:off x="228600" y="5562600"/>
            <a:ext cx="2133600" cy="1096270"/>
          </a:xfrm>
          <a:prstGeom prst="rect">
            <a:avLst/>
          </a:prstGeom>
        </p:spPr>
      </p:pic>
      <p:pic>
        <p:nvPicPr>
          <p:cNvPr id="12" name="Picture 11" descr="Two torus glueing.png"/>
          <p:cNvPicPr>
            <a:picLocks noChangeAspect="1"/>
          </p:cNvPicPr>
          <p:nvPr/>
        </p:nvPicPr>
        <p:blipFill>
          <a:blip r:embed="rId4" cstate="print"/>
          <a:stretch>
            <a:fillRect/>
          </a:stretch>
        </p:blipFill>
        <p:spPr>
          <a:xfrm>
            <a:off x="4419600" y="5331053"/>
            <a:ext cx="2971800" cy="1526947"/>
          </a:xfrm>
          <a:prstGeom prst="rect">
            <a:avLst/>
          </a:prstGeom>
        </p:spPr>
      </p:pic>
      <p:pic>
        <p:nvPicPr>
          <p:cNvPr id="6" name="Picture 5" descr="Torus.png"/>
          <p:cNvPicPr>
            <a:picLocks noChangeAspect="1"/>
          </p:cNvPicPr>
          <p:nvPr/>
        </p:nvPicPr>
        <p:blipFill>
          <a:blip r:embed="rId5" cstate="print"/>
          <a:stretch>
            <a:fillRect/>
          </a:stretch>
        </p:blipFill>
        <p:spPr>
          <a:xfrm>
            <a:off x="2590800" y="5410200"/>
            <a:ext cx="2286000" cy="1463740"/>
          </a:xfrm>
          <a:prstGeom prst="rect">
            <a:avLst/>
          </a:prstGeom>
        </p:spPr>
      </p:pic>
      <p:pic>
        <p:nvPicPr>
          <p:cNvPr id="5" name="Picture 4" descr="Double Torus.png"/>
          <p:cNvPicPr>
            <a:picLocks noChangeAspect="1"/>
          </p:cNvPicPr>
          <p:nvPr/>
        </p:nvPicPr>
        <p:blipFill>
          <a:blip r:embed="rId6" cstate="print"/>
          <a:stretch>
            <a:fillRect/>
          </a:stretch>
        </p:blipFill>
        <p:spPr>
          <a:xfrm rot="3687343">
            <a:off x="7381235" y="5137285"/>
            <a:ext cx="1693161" cy="1850736"/>
          </a:xfrm>
          <a:prstGeom prst="rect">
            <a:avLst/>
          </a:prstGeom>
        </p:spPr>
      </p:pic>
      <p:graphicFrame>
        <p:nvGraphicFramePr>
          <p:cNvPr id="9" name="Table 8"/>
          <p:cNvGraphicFramePr>
            <a:graphicFrameLocks noGrp="1"/>
          </p:cNvGraphicFramePr>
          <p:nvPr/>
        </p:nvGraphicFramePr>
        <p:xfrm>
          <a:off x="228600" y="3276600"/>
          <a:ext cx="2971800" cy="1981200"/>
        </p:xfrm>
        <a:graphic>
          <a:graphicData uri="http://schemas.openxmlformats.org/drawingml/2006/table">
            <a:tbl>
              <a:tblPr firstRow="1" bandRow="1">
                <a:tableStyleId>{2D5ABB26-0587-4C30-8999-92F81FD0307C}</a:tableStyleId>
              </a:tblPr>
              <a:tblGrid>
                <a:gridCol w="2971800"/>
              </a:tblGrid>
              <a:tr h="685800">
                <a:tc>
                  <a:txBody>
                    <a:bodyPr/>
                    <a:lstStyle/>
                    <a:p>
                      <a:r>
                        <a:rPr lang="en-US" sz="2400" dirty="0" smtClean="0"/>
                        <a:t>H</a:t>
                      </a:r>
                      <a:r>
                        <a:rPr lang="en-US" sz="2400" baseline="-25000" dirty="0" smtClean="0"/>
                        <a:t>0</a:t>
                      </a:r>
                      <a:r>
                        <a:rPr lang="en-US" sz="2400" dirty="0" smtClean="0"/>
                        <a:t>(Torus)</a:t>
                      </a:r>
                      <a:r>
                        <a:rPr lang="en-US" sz="2400" baseline="0" dirty="0" smtClean="0"/>
                        <a:t> = Z</a:t>
                      </a:r>
                      <a:endParaRPr lang="en-US" sz="2400" dirty="0"/>
                    </a:p>
                  </a:txBody>
                  <a:tcPr anchor="ctr"/>
                </a:tc>
              </a:tr>
              <a:tr h="609600">
                <a:tc>
                  <a:txBody>
                    <a:bodyPr/>
                    <a:lstStyle/>
                    <a:p>
                      <a:r>
                        <a:rPr lang="en-US" sz="2400" dirty="0" smtClean="0"/>
                        <a:t>H</a:t>
                      </a:r>
                      <a:r>
                        <a:rPr lang="en-US" sz="2400" baseline="-25000" dirty="0" smtClean="0"/>
                        <a:t>1</a:t>
                      </a:r>
                      <a:r>
                        <a:rPr lang="en-US" sz="2400" dirty="0" smtClean="0"/>
                        <a:t>(Torus) = Z × Z</a:t>
                      </a:r>
                      <a:endParaRPr lang="en-US" sz="2400" dirty="0"/>
                    </a:p>
                  </a:txBody>
                  <a:tcPr/>
                </a:tc>
              </a:tr>
              <a:tr h="685800">
                <a:tc>
                  <a:txBody>
                    <a:bodyPr/>
                    <a:lstStyle/>
                    <a:p>
                      <a:r>
                        <a:rPr lang="en-US" sz="2400" dirty="0" smtClean="0"/>
                        <a:t>H</a:t>
                      </a:r>
                      <a:r>
                        <a:rPr lang="en-US" sz="2400" baseline="-25000" dirty="0" smtClean="0"/>
                        <a:t>2</a:t>
                      </a:r>
                      <a:r>
                        <a:rPr lang="en-US" sz="2400" dirty="0" smtClean="0"/>
                        <a:t>(Torus)</a:t>
                      </a:r>
                      <a:r>
                        <a:rPr lang="en-US" sz="2400" baseline="0" dirty="0" smtClean="0"/>
                        <a:t> = Z</a:t>
                      </a:r>
                      <a:endParaRPr lang="en-US" sz="2400" dirty="0"/>
                    </a:p>
                  </a:txBody>
                  <a:tcPr/>
                </a:tc>
              </a:tr>
            </a:tbl>
          </a:graphicData>
        </a:graphic>
      </p:graphicFrame>
      <p:graphicFrame>
        <p:nvGraphicFramePr>
          <p:cNvPr id="10" name="Table 9"/>
          <p:cNvGraphicFramePr>
            <a:graphicFrameLocks noGrp="1"/>
          </p:cNvGraphicFramePr>
          <p:nvPr/>
        </p:nvGraphicFramePr>
        <p:xfrm>
          <a:off x="4953000" y="3352800"/>
          <a:ext cx="4191000" cy="1600201"/>
        </p:xfrm>
        <a:graphic>
          <a:graphicData uri="http://schemas.openxmlformats.org/drawingml/2006/table">
            <a:tbl>
              <a:tblPr firstRow="1" bandRow="1">
                <a:tableStyleId>{2D5ABB26-0587-4C30-8999-92F81FD0307C}</a:tableStyleId>
              </a:tblPr>
              <a:tblGrid>
                <a:gridCol w="4191000"/>
              </a:tblGrid>
              <a:tr h="543037">
                <a:tc>
                  <a:txBody>
                    <a:bodyPr/>
                    <a:lstStyle/>
                    <a:p>
                      <a:r>
                        <a:rPr lang="en-US" sz="2400" dirty="0" smtClean="0"/>
                        <a:t>H</a:t>
                      </a:r>
                      <a:r>
                        <a:rPr lang="en-US" sz="2400" baseline="-25000" dirty="0" smtClean="0"/>
                        <a:t>0</a:t>
                      </a:r>
                      <a:r>
                        <a:rPr lang="en-US" sz="2400" dirty="0" smtClean="0"/>
                        <a:t>(Double Torus) </a:t>
                      </a:r>
                      <a:r>
                        <a:rPr lang="en-US" sz="2400" baseline="0" dirty="0" smtClean="0"/>
                        <a:t> = Z</a:t>
                      </a:r>
                      <a:endParaRPr lang="en-US" sz="2400" dirty="0"/>
                    </a:p>
                  </a:txBody>
                  <a:tcPr/>
                </a:tc>
              </a:tr>
              <a:tr h="514127">
                <a:tc>
                  <a:txBody>
                    <a:bodyPr/>
                    <a:lstStyle/>
                    <a:p>
                      <a:r>
                        <a:rPr lang="en-US" sz="2400" dirty="0" smtClean="0"/>
                        <a:t>H</a:t>
                      </a:r>
                      <a:r>
                        <a:rPr lang="en-US" sz="2400" baseline="-25000" dirty="0" smtClean="0"/>
                        <a:t>1</a:t>
                      </a:r>
                      <a:r>
                        <a:rPr lang="en-US" sz="2400" dirty="0" smtClean="0"/>
                        <a:t>(Double Torus) = Z × Z × Z × Z</a:t>
                      </a:r>
                      <a:endParaRPr lang="en-US" sz="2400" dirty="0"/>
                    </a:p>
                  </a:txBody>
                  <a:tcPr/>
                </a:tc>
              </a:tr>
              <a:tr h="543037">
                <a:tc>
                  <a:txBody>
                    <a:bodyPr/>
                    <a:lstStyle/>
                    <a:p>
                      <a:r>
                        <a:rPr lang="en-US" sz="2400" dirty="0" smtClean="0"/>
                        <a:t>H</a:t>
                      </a:r>
                      <a:r>
                        <a:rPr lang="en-US" sz="2400" baseline="-25000" dirty="0" smtClean="0"/>
                        <a:t>2</a:t>
                      </a:r>
                      <a:r>
                        <a:rPr lang="en-US" sz="2400" dirty="0" smtClean="0"/>
                        <a:t>(Double Torus)</a:t>
                      </a:r>
                      <a:r>
                        <a:rPr lang="en-US" sz="2400" baseline="0" dirty="0" smtClean="0"/>
                        <a:t> = Z</a:t>
                      </a:r>
                      <a:endParaRPr lang="en-US" sz="2400" dirty="0"/>
                    </a:p>
                  </a:txBody>
                  <a:tcPr/>
                </a:tc>
              </a:tr>
            </a:tbl>
          </a:graphicData>
        </a:graphic>
      </p:graphicFrame>
      <p:sp>
        <p:nvSpPr>
          <p:cNvPr id="13" name="TextBox 12"/>
          <p:cNvSpPr txBox="1"/>
          <p:nvPr/>
        </p:nvSpPr>
        <p:spPr>
          <a:xfrm>
            <a:off x="152400" y="5638800"/>
            <a:ext cx="8991600" cy="707886"/>
          </a:xfrm>
          <a:prstGeom prst="rect">
            <a:avLst/>
          </a:prstGeom>
          <a:noFill/>
        </p:spPr>
        <p:txBody>
          <a:bodyPr wrap="square" rtlCol="0">
            <a:spAutoFit/>
          </a:bodyPr>
          <a:lstStyle/>
          <a:p>
            <a:r>
              <a:rPr lang="en-US" dirty="0" smtClean="0"/>
              <a:t>                                        </a:t>
            </a:r>
            <a:r>
              <a:rPr lang="en-US" sz="4000" dirty="0" smtClean="0"/>
              <a:t>=					   =</a:t>
            </a:r>
            <a:endParaRPr lang="en-US" sz="4000" dirty="0"/>
          </a:p>
        </p:txBody>
      </p:sp>
      <p:graphicFrame>
        <p:nvGraphicFramePr>
          <p:cNvPr id="14" name="Table 13"/>
          <p:cNvGraphicFramePr>
            <a:graphicFrameLocks noGrp="1"/>
          </p:cNvGraphicFramePr>
          <p:nvPr/>
        </p:nvGraphicFramePr>
        <p:xfrm>
          <a:off x="-4419600" y="7162800"/>
          <a:ext cx="9525000" cy="1901068"/>
        </p:xfrm>
        <a:graphic>
          <a:graphicData uri="http://schemas.openxmlformats.org/drawingml/2006/table">
            <a:tbl>
              <a:tblPr firstRow="1" bandRow="1">
                <a:tableStyleId>{2D5ABB26-0587-4C30-8999-92F81FD0307C}</a:tableStyleId>
              </a:tblPr>
              <a:tblGrid>
                <a:gridCol w="9525000"/>
              </a:tblGrid>
              <a:tr h="405349">
                <a:tc>
                  <a:txBody>
                    <a:bodyPr/>
                    <a:lstStyle/>
                    <a:p>
                      <a:r>
                        <a:rPr lang="en-US" sz="2400" dirty="0" smtClean="0"/>
                        <a:t>H</a:t>
                      </a:r>
                      <a:r>
                        <a:rPr lang="en-US" sz="2400" baseline="-25000" dirty="0" smtClean="0"/>
                        <a:t>0</a:t>
                      </a:r>
                      <a:r>
                        <a:rPr lang="en-US" sz="2400" dirty="0" smtClean="0"/>
                        <a:t>(a</a:t>
                      </a:r>
                      <a:r>
                        <a:rPr lang="en-US" sz="2400" baseline="0" dirty="0" smtClean="0"/>
                        <a:t> space) describes the number of connected components</a:t>
                      </a:r>
                      <a:endParaRPr lang="en-US" sz="2400" dirty="0"/>
                    </a:p>
                  </a:txBody>
                  <a:tcPr/>
                </a:tc>
              </a:tr>
              <a:tr h="497744">
                <a:tc>
                  <a:txBody>
                    <a:bodyPr/>
                    <a:lstStyle/>
                    <a:p>
                      <a:r>
                        <a:rPr lang="en-US" sz="2400" dirty="0" smtClean="0"/>
                        <a:t>H</a:t>
                      </a:r>
                      <a:r>
                        <a:rPr lang="en-US" sz="2400" baseline="-25000" dirty="0" smtClean="0"/>
                        <a:t>1</a:t>
                      </a:r>
                      <a:r>
                        <a:rPr lang="en-US" sz="2400" baseline="0" dirty="0" smtClean="0"/>
                        <a:t> (</a:t>
                      </a:r>
                      <a:r>
                        <a:rPr lang="en-US" sz="2400" baseline="0" dirty="0" err="1" smtClean="0"/>
                        <a:t>orientable</a:t>
                      </a:r>
                      <a:r>
                        <a:rPr lang="en-US" sz="2400" baseline="0" dirty="0" smtClean="0"/>
                        <a:t> surface</a:t>
                      </a:r>
                      <a:r>
                        <a:rPr lang="en-US" sz="2400" dirty="0" smtClean="0"/>
                        <a:t>):</a:t>
                      </a:r>
                      <a:r>
                        <a:rPr lang="en-US" sz="2400" baseline="0" dirty="0" smtClean="0"/>
                        <a:t> </a:t>
                      </a:r>
                      <a:r>
                        <a:rPr lang="en-US" sz="2400" dirty="0" smtClean="0"/>
                        <a:t>1 copy of</a:t>
                      </a:r>
                      <a:r>
                        <a:rPr lang="en-US" sz="2400" baseline="0" dirty="0" smtClean="0">
                          <a:latin typeface="Symbol" pitchFamily="18" charset="2"/>
                        </a:rPr>
                        <a:t> </a:t>
                      </a:r>
                      <a:r>
                        <a:rPr lang="en-US" sz="2400" b="0" baseline="0" dirty="0" smtClean="0">
                          <a:latin typeface="Symbol" pitchFamily="18" charset="2"/>
                          <a:sym typeface="Symbol"/>
                        </a:rPr>
                        <a:t></a:t>
                      </a:r>
                      <a:r>
                        <a:rPr lang="en-US" sz="2400" baseline="0" dirty="0" smtClean="0">
                          <a:latin typeface="Symbol" pitchFamily="18" charset="2"/>
                        </a:rPr>
                        <a:t> </a:t>
                      </a:r>
                      <a:r>
                        <a:rPr lang="en-US" sz="2400" baseline="0" dirty="0" smtClean="0"/>
                        <a:t>for each distinct non-contractible loop (1-hole)</a:t>
                      </a:r>
                      <a:endParaRPr lang="en-US" sz="2400" dirty="0"/>
                    </a:p>
                  </a:txBody>
                  <a:tcPr/>
                </a:tc>
              </a:tr>
              <a:tr h="620908">
                <a:tc>
                  <a:txBody>
                    <a:bodyPr/>
                    <a:lstStyle/>
                    <a:p>
                      <a:r>
                        <a:rPr lang="en-US" sz="2400" dirty="0" smtClean="0"/>
                        <a:t>H</a:t>
                      </a:r>
                      <a:r>
                        <a:rPr lang="en-US" sz="2400" baseline="-25000" dirty="0" smtClean="0"/>
                        <a:t>2</a:t>
                      </a:r>
                      <a:r>
                        <a:rPr lang="en-US" sz="2400" dirty="0" smtClean="0"/>
                        <a:t>( </a:t>
                      </a:r>
                      <a:r>
                        <a:rPr lang="en-US" sz="2400" dirty="0" err="1" smtClean="0"/>
                        <a:t>orientable</a:t>
                      </a:r>
                      <a:r>
                        <a:rPr lang="en-US" sz="2400" dirty="0" smtClean="0"/>
                        <a:t> surface) 1</a:t>
                      </a:r>
                      <a:r>
                        <a:rPr lang="en-US" sz="2400" baseline="0" dirty="0" smtClean="0"/>
                        <a:t> copy of </a:t>
                      </a:r>
                      <a:r>
                        <a:rPr lang="en-US" sz="2400" b="0" baseline="0" dirty="0" smtClean="0">
                          <a:latin typeface="Cambria Math" pitchFamily="18" charset="0"/>
                        </a:rPr>
                        <a:t>Z</a:t>
                      </a:r>
                      <a:r>
                        <a:rPr lang="en-US" sz="2400" baseline="0" dirty="0" smtClean="0"/>
                        <a:t> for each pocket for stuffing (2-hole)</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More Examples of Homology</a:t>
            </a:r>
            <a:endParaRPr lang="en-US" dirty="0">
              <a:solidFill>
                <a:srgbClr val="0070C0"/>
              </a:solidFill>
            </a:endParaRPr>
          </a:p>
        </p:txBody>
      </p:sp>
      <p:graphicFrame>
        <p:nvGraphicFramePr>
          <p:cNvPr id="5" name="Table 4"/>
          <p:cNvGraphicFramePr>
            <a:graphicFrameLocks noGrp="1"/>
          </p:cNvGraphicFramePr>
          <p:nvPr/>
        </p:nvGraphicFramePr>
        <p:xfrm>
          <a:off x="1752600" y="2971800"/>
          <a:ext cx="2590800" cy="1524000"/>
        </p:xfrm>
        <a:graphic>
          <a:graphicData uri="http://schemas.openxmlformats.org/drawingml/2006/table">
            <a:tbl>
              <a:tblPr firstRow="1" bandRow="1">
                <a:tableStyleId>{69CF1AB2-1976-4502-BF36-3FF5EA218861}</a:tableStyleId>
              </a:tblPr>
              <a:tblGrid>
                <a:gridCol w="2590800"/>
              </a:tblGrid>
              <a:tr h="508000">
                <a:tc>
                  <a:txBody>
                    <a:bodyPr/>
                    <a:lstStyle/>
                    <a:p>
                      <a:r>
                        <a:rPr lang="en-US" sz="2400" b="0" dirty="0" smtClean="0"/>
                        <a:t>H</a:t>
                      </a:r>
                      <a:r>
                        <a:rPr lang="en-US" sz="2400" b="0" baseline="-25000" dirty="0" smtClean="0"/>
                        <a:t>0</a:t>
                      </a:r>
                      <a:r>
                        <a:rPr lang="en-US" sz="2400" b="0" dirty="0" smtClean="0"/>
                        <a:t>(Sphere)</a:t>
                      </a:r>
                      <a:r>
                        <a:rPr lang="en-US" sz="2400" b="0" baseline="0" dirty="0" smtClean="0"/>
                        <a:t> = Z</a:t>
                      </a:r>
                      <a:endParaRPr lang="en-US" sz="2400" b="0" dirty="0"/>
                    </a:p>
                  </a:txBody>
                  <a:tcPr/>
                </a:tc>
              </a:tr>
              <a:tr h="508000">
                <a:tc>
                  <a:txBody>
                    <a:bodyPr/>
                    <a:lstStyle/>
                    <a:p>
                      <a:r>
                        <a:rPr lang="en-US" sz="2400" dirty="0" smtClean="0"/>
                        <a:t>H</a:t>
                      </a:r>
                      <a:r>
                        <a:rPr lang="en-US" sz="2400" baseline="-25000" dirty="0" smtClean="0"/>
                        <a:t>1</a:t>
                      </a:r>
                      <a:r>
                        <a:rPr lang="en-US" sz="2400" dirty="0" smtClean="0"/>
                        <a:t>(Sphere) = 0</a:t>
                      </a:r>
                      <a:endParaRPr lang="en-US" sz="2400" dirty="0"/>
                    </a:p>
                  </a:txBody>
                  <a:tcPr/>
                </a:tc>
              </a:tr>
              <a:tr h="508000">
                <a:tc>
                  <a:txBody>
                    <a:bodyPr/>
                    <a:lstStyle/>
                    <a:p>
                      <a:r>
                        <a:rPr lang="en-US" sz="2400" dirty="0" smtClean="0"/>
                        <a:t>H</a:t>
                      </a:r>
                      <a:r>
                        <a:rPr lang="en-US" sz="2400" baseline="-25000" dirty="0" smtClean="0"/>
                        <a:t>2</a:t>
                      </a:r>
                      <a:r>
                        <a:rPr lang="en-US" sz="2400" dirty="0" smtClean="0"/>
                        <a:t>(Sphere)</a:t>
                      </a:r>
                      <a:r>
                        <a:rPr lang="en-US" sz="2400" baseline="0" dirty="0" smtClean="0"/>
                        <a:t> = Z</a:t>
                      </a:r>
                      <a:endParaRPr lang="en-US" sz="2400" dirty="0"/>
                    </a:p>
                  </a:txBody>
                  <a:tcPr/>
                </a:tc>
              </a:tr>
            </a:tbl>
          </a:graphicData>
        </a:graphic>
      </p:graphicFrame>
      <p:graphicFrame>
        <p:nvGraphicFramePr>
          <p:cNvPr id="7" name="Table 6"/>
          <p:cNvGraphicFramePr>
            <a:graphicFrameLocks noGrp="1"/>
          </p:cNvGraphicFramePr>
          <p:nvPr/>
        </p:nvGraphicFramePr>
        <p:xfrm>
          <a:off x="6553200" y="2895600"/>
          <a:ext cx="2590800" cy="1524000"/>
        </p:xfrm>
        <a:graphic>
          <a:graphicData uri="http://schemas.openxmlformats.org/drawingml/2006/table">
            <a:tbl>
              <a:tblPr firstRow="1" bandRow="1">
                <a:tableStyleId>{69CF1AB2-1976-4502-BF36-3FF5EA218861}</a:tableStyleId>
              </a:tblPr>
              <a:tblGrid>
                <a:gridCol w="2590800"/>
              </a:tblGrid>
              <a:tr h="508000">
                <a:tc>
                  <a:txBody>
                    <a:bodyPr/>
                    <a:lstStyle/>
                    <a:p>
                      <a:r>
                        <a:rPr lang="en-US" sz="2400" b="0" dirty="0" smtClean="0"/>
                        <a:t>H</a:t>
                      </a:r>
                      <a:r>
                        <a:rPr lang="en-US" sz="2400" b="0" baseline="-25000" dirty="0" smtClean="0"/>
                        <a:t>0</a:t>
                      </a:r>
                      <a:r>
                        <a:rPr lang="en-US" sz="2400" b="0" dirty="0" smtClean="0"/>
                        <a:t>(Solid</a:t>
                      </a:r>
                      <a:r>
                        <a:rPr lang="en-US" sz="2400" b="0" baseline="0" dirty="0" smtClean="0"/>
                        <a:t> Ball</a:t>
                      </a:r>
                      <a:r>
                        <a:rPr lang="en-US" sz="2400" b="0" dirty="0" smtClean="0"/>
                        <a:t>)</a:t>
                      </a:r>
                      <a:r>
                        <a:rPr lang="en-US" sz="2400" b="0" baseline="0" dirty="0" smtClean="0"/>
                        <a:t> = Z</a:t>
                      </a:r>
                      <a:endParaRPr lang="en-US" sz="2400" b="0" dirty="0"/>
                    </a:p>
                  </a:txBody>
                  <a:tcPr/>
                </a:tc>
              </a:tr>
              <a:tr h="508000">
                <a:tc>
                  <a:txBody>
                    <a:bodyPr/>
                    <a:lstStyle/>
                    <a:p>
                      <a:r>
                        <a:rPr lang="en-US" sz="2400" dirty="0" smtClean="0"/>
                        <a:t>H</a:t>
                      </a:r>
                      <a:r>
                        <a:rPr lang="en-US" sz="2400" baseline="-25000" dirty="0" smtClean="0"/>
                        <a:t>1</a:t>
                      </a:r>
                      <a:r>
                        <a:rPr lang="en-US" sz="2400" dirty="0" smtClean="0"/>
                        <a:t>(Solid</a:t>
                      </a:r>
                      <a:r>
                        <a:rPr lang="en-US" sz="2400" baseline="0" dirty="0" smtClean="0"/>
                        <a:t> Ball</a:t>
                      </a:r>
                      <a:r>
                        <a:rPr lang="en-US" sz="2400" dirty="0" smtClean="0"/>
                        <a:t>) = 0</a:t>
                      </a:r>
                      <a:endParaRPr lang="en-US" sz="2400" dirty="0"/>
                    </a:p>
                  </a:txBody>
                  <a:tcPr/>
                </a:tc>
              </a:tr>
              <a:tr h="508000">
                <a:tc>
                  <a:txBody>
                    <a:bodyPr/>
                    <a:lstStyle/>
                    <a:p>
                      <a:r>
                        <a:rPr lang="en-US" sz="2400" dirty="0" smtClean="0"/>
                        <a:t>H</a:t>
                      </a:r>
                      <a:r>
                        <a:rPr lang="en-US" sz="2400" baseline="-25000" dirty="0" smtClean="0"/>
                        <a:t>2</a:t>
                      </a:r>
                      <a:r>
                        <a:rPr lang="en-US" sz="2400" dirty="0" smtClean="0"/>
                        <a:t>(Solid</a:t>
                      </a:r>
                      <a:r>
                        <a:rPr lang="en-US" sz="2400" baseline="0" dirty="0" smtClean="0"/>
                        <a:t> Ball</a:t>
                      </a:r>
                      <a:r>
                        <a:rPr lang="en-US" sz="2400" dirty="0" smtClean="0"/>
                        <a:t>)</a:t>
                      </a:r>
                      <a:r>
                        <a:rPr lang="en-US" sz="2400" baseline="0" dirty="0" smtClean="0"/>
                        <a:t> = 0</a:t>
                      </a:r>
                      <a:endParaRPr lang="en-US" sz="2400" dirty="0"/>
                    </a:p>
                  </a:txBody>
                  <a:tcPr/>
                </a:tc>
              </a:tr>
            </a:tbl>
          </a:graphicData>
        </a:graphic>
      </p:graphicFrame>
      <p:graphicFrame>
        <p:nvGraphicFramePr>
          <p:cNvPr id="8" name="Table 7"/>
          <p:cNvGraphicFramePr>
            <a:graphicFrameLocks noGrp="1"/>
          </p:cNvGraphicFramePr>
          <p:nvPr/>
        </p:nvGraphicFramePr>
        <p:xfrm>
          <a:off x="1524000" y="4953000"/>
          <a:ext cx="3429000" cy="1524000"/>
        </p:xfrm>
        <a:graphic>
          <a:graphicData uri="http://schemas.openxmlformats.org/drawingml/2006/table">
            <a:tbl>
              <a:tblPr firstRow="1" bandRow="1">
                <a:tableStyleId>{69CF1AB2-1976-4502-BF36-3FF5EA218861}</a:tableStyleId>
              </a:tblPr>
              <a:tblGrid>
                <a:gridCol w="3429000"/>
              </a:tblGrid>
              <a:tr h="508000">
                <a:tc>
                  <a:txBody>
                    <a:bodyPr/>
                    <a:lstStyle/>
                    <a:p>
                      <a:r>
                        <a:rPr lang="en-US" sz="2400" b="0" dirty="0" smtClean="0"/>
                        <a:t>H</a:t>
                      </a:r>
                      <a:r>
                        <a:rPr lang="en-US" sz="2400" b="0" baseline="-25000" dirty="0" smtClean="0"/>
                        <a:t>0</a:t>
                      </a:r>
                      <a:r>
                        <a:rPr lang="en-US" sz="2400" b="0" dirty="0" smtClean="0"/>
                        <a:t>(Two</a:t>
                      </a:r>
                      <a:r>
                        <a:rPr lang="en-US" sz="2400" b="0" baseline="0" dirty="0" smtClean="0"/>
                        <a:t> </a:t>
                      </a:r>
                      <a:r>
                        <a:rPr lang="en-US" sz="2400" b="0" baseline="0" dirty="0" err="1" smtClean="0"/>
                        <a:t>Tori</a:t>
                      </a:r>
                      <a:r>
                        <a:rPr lang="en-US" sz="2400" b="0" dirty="0" smtClean="0"/>
                        <a:t>)</a:t>
                      </a:r>
                      <a:r>
                        <a:rPr lang="en-US" sz="2400" b="0" baseline="0" dirty="0" smtClean="0"/>
                        <a:t> = Z x Z</a:t>
                      </a:r>
                      <a:endParaRPr lang="en-US" sz="2400" b="0" dirty="0"/>
                    </a:p>
                  </a:txBody>
                  <a:tcPr/>
                </a:tc>
              </a:tr>
              <a:tr h="508000">
                <a:tc>
                  <a:txBody>
                    <a:bodyPr/>
                    <a:lstStyle/>
                    <a:p>
                      <a:r>
                        <a:rPr lang="en-US" sz="2400" b="0" dirty="0" smtClean="0"/>
                        <a:t>H</a:t>
                      </a:r>
                      <a:r>
                        <a:rPr lang="en-US" sz="2400" b="0" baseline="-25000" dirty="0" smtClean="0"/>
                        <a:t>1</a:t>
                      </a:r>
                      <a:r>
                        <a:rPr lang="en-US" sz="2400" b="0" dirty="0" smtClean="0"/>
                        <a:t>(Two</a:t>
                      </a:r>
                      <a:r>
                        <a:rPr lang="en-US" sz="2400" b="0" baseline="0" dirty="0" smtClean="0"/>
                        <a:t> </a:t>
                      </a:r>
                      <a:r>
                        <a:rPr lang="en-US" sz="2400" b="0" baseline="0" dirty="0" err="1" smtClean="0"/>
                        <a:t>Tori</a:t>
                      </a:r>
                      <a:r>
                        <a:rPr lang="en-US" sz="2400" b="0" dirty="0" smtClean="0"/>
                        <a:t>) = Z</a:t>
                      </a:r>
                      <a:r>
                        <a:rPr lang="en-US" sz="2400" b="0" baseline="0" dirty="0" smtClean="0"/>
                        <a:t> x Z x Z x Z</a:t>
                      </a:r>
                      <a:endParaRPr lang="en-US" sz="2400" b="0" dirty="0"/>
                    </a:p>
                  </a:txBody>
                  <a:tcPr/>
                </a:tc>
              </a:tr>
              <a:tr h="508000">
                <a:tc>
                  <a:txBody>
                    <a:bodyPr/>
                    <a:lstStyle/>
                    <a:p>
                      <a:r>
                        <a:rPr lang="en-US" sz="2400" b="0" dirty="0" smtClean="0"/>
                        <a:t>H</a:t>
                      </a:r>
                      <a:r>
                        <a:rPr lang="en-US" sz="2400" b="0" baseline="-25000" dirty="0" smtClean="0"/>
                        <a:t>2</a:t>
                      </a:r>
                      <a:r>
                        <a:rPr lang="en-US" sz="2400" b="0" dirty="0" smtClean="0"/>
                        <a:t>(Two</a:t>
                      </a:r>
                      <a:r>
                        <a:rPr lang="en-US" sz="2400" b="0" baseline="0" dirty="0" smtClean="0"/>
                        <a:t> </a:t>
                      </a:r>
                      <a:r>
                        <a:rPr lang="en-US" sz="2400" b="0" baseline="0" dirty="0" err="1" smtClean="0"/>
                        <a:t>Tori</a:t>
                      </a:r>
                      <a:r>
                        <a:rPr lang="en-US" sz="2400" b="0" dirty="0" smtClean="0"/>
                        <a:t>)</a:t>
                      </a:r>
                      <a:r>
                        <a:rPr lang="en-US" sz="2400" b="0" baseline="0" dirty="0" smtClean="0"/>
                        <a:t> = Z x Z</a:t>
                      </a:r>
                      <a:endParaRPr lang="en-US" sz="2400" b="0" dirty="0"/>
                    </a:p>
                  </a:txBody>
                  <a:tcPr/>
                </a:tc>
              </a:tr>
            </a:tbl>
          </a:graphicData>
        </a:graphic>
      </p:graphicFrame>
      <p:graphicFrame>
        <p:nvGraphicFramePr>
          <p:cNvPr id="9" name="Table 8"/>
          <p:cNvGraphicFramePr>
            <a:graphicFrameLocks noGrp="1"/>
          </p:cNvGraphicFramePr>
          <p:nvPr/>
        </p:nvGraphicFramePr>
        <p:xfrm>
          <a:off x="6553200" y="5029200"/>
          <a:ext cx="2590800" cy="1524000"/>
        </p:xfrm>
        <a:graphic>
          <a:graphicData uri="http://schemas.openxmlformats.org/drawingml/2006/table">
            <a:tbl>
              <a:tblPr firstRow="1" bandRow="1">
                <a:tableStyleId>{69CF1AB2-1976-4502-BF36-3FF5EA218861}</a:tableStyleId>
              </a:tblPr>
              <a:tblGrid>
                <a:gridCol w="2590800"/>
              </a:tblGrid>
              <a:tr h="508000">
                <a:tc>
                  <a:txBody>
                    <a:bodyPr/>
                    <a:lstStyle/>
                    <a:p>
                      <a:r>
                        <a:rPr lang="en-US" sz="2400" b="0" dirty="0" smtClean="0"/>
                        <a:t>H</a:t>
                      </a:r>
                      <a:r>
                        <a:rPr lang="en-US" sz="2400" b="0" baseline="-25000" dirty="0" smtClean="0"/>
                        <a:t>0</a:t>
                      </a:r>
                      <a:r>
                        <a:rPr lang="en-US" sz="2400" b="0" dirty="0" smtClean="0"/>
                        <a:t>(Solid</a:t>
                      </a:r>
                      <a:r>
                        <a:rPr lang="en-US" sz="2400" b="0" baseline="0" dirty="0" smtClean="0"/>
                        <a:t> Torus</a:t>
                      </a:r>
                      <a:r>
                        <a:rPr lang="en-US" sz="2400" b="0" dirty="0" smtClean="0"/>
                        <a:t>)</a:t>
                      </a:r>
                      <a:r>
                        <a:rPr lang="en-US" sz="2400" b="0" baseline="0" dirty="0" smtClean="0"/>
                        <a:t> = Z</a:t>
                      </a:r>
                      <a:endParaRPr lang="en-US" sz="2400" b="0" dirty="0"/>
                    </a:p>
                  </a:txBody>
                  <a:tcPr/>
                </a:tc>
              </a:tr>
              <a:tr h="508000">
                <a:tc>
                  <a:txBody>
                    <a:bodyPr/>
                    <a:lstStyle/>
                    <a:p>
                      <a:r>
                        <a:rPr lang="en-US" sz="2400" b="0" dirty="0" smtClean="0"/>
                        <a:t>H</a:t>
                      </a:r>
                      <a:r>
                        <a:rPr lang="en-US" sz="2400" b="0" baseline="-25000" dirty="0" smtClean="0"/>
                        <a:t>1</a:t>
                      </a:r>
                      <a:r>
                        <a:rPr lang="en-US" sz="2400" b="0" dirty="0" smtClean="0"/>
                        <a:t>(Solid</a:t>
                      </a:r>
                      <a:r>
                        <a:rPr lang="en-US" sz="2400" b="0" baseline="0" dirty="0" smtClean="0"/>
                        <a:t> Torus</a:t>
                      </a:r>
                      <a:r>
                        <a:rPr lang="en-US" sz="2400" b="0" dirty="0" smtClean="0"/>
                        <a:t>) = Z</a:t>
                      </a:r>
                      <a:endParaRPr lang="en-US" sz="2400" b="0" dirty="0"/>
                    </a:p>
                  </a:txBody>
                  <a:tcPr/>
                </a:tc>
              </a:tr>
              <a:tr h="508000">
                <a:tc>
                  <a:txBody>
                    <a:bodyPr/>
                    <a:lstStyle/>
                    <a:p>
                      <a:r>
                        <a:rPr lang="en-US" sz="2400" b="0" dirty="0" smtClean="0"/>
                        <a:t>H</a:t>
                      </a:r>
                      <a:r>
                        <a:rPr lang="en-US" sz="2400" b="0" baseline="-25000" dirty="0" smtClean="0"/>
                        <a:t>2</a:t>
                      </a:r>
                      <a:r>
                        <a:rPr lang="en-US" sz="2400" b="0" dirty="0" smtClean="0"/>
                        <a:t>(Solid</a:t>
                      </a:r>
                      <a:r>
                        <a:rPr lang="en-US" sz="2400" b="0" baseline="0" dirty="0" smtClean="0"/>
                        <a:t> Torus</a:t>
                      </a:r>
                      <a:r>
                        <a:rPr lang="en-US" sz="2400" b="0" dirty="0" smtClean="0"/>
                        <a:t>)</a:t>
                      </a:r>
                      <a:r>
                        <a:rPr lang="en-US" sz="2400" b="0" baseline="0" dirty="0" smtClean="0"/>
                        <a:t> = 0</a:t>
                      </a:r>
                      <a:endParaRPr lang="en-US" sz="2400" b="0" dirty="0"/>
                    </a:p>
                  </a:txBody>
                  <a:tcPr/>
                </a:tc>
              </a:tr>
            </a:tbl>
          </a:graphicData>
        </a:graphic>
      </p:graphicFrame>
      <p:pic>
        <p:nvPicPr>
          <p:cNvPr id="2052" name="Picture 4" descr="C:\Program Files (x86)\Microsoft Office\MEDIA\CAGCAT10\j0299763.wmf"/>
          <p:cNvPicPr>
            <a:picLocks noChangeAspect="1" noChangeArrowheads="1"/>
          </p:cNvPicPr>
          <p:nvPr/>
        </p:nvPicPr>
        <p:blipFill>
          <a:blip r:embed="rId2" cstate="print"/>
          <a:srcRect/>
          <a:stretch>
            <a:fillRect/>
          </a:stretch>
        </p:blipFill>
        <p:spPr bwMode="auto">
          <a:xfrm>
            <a:off x="0" y="3124200"/>
            <a:ext cx="1481569" cy="1219200"/>
          </a:xfrm>
          <a:prstGeom prst="rect">
            <a:avLst/>
          </a:prstGeom>
          <a:noFill/>
        </p:spPr>
      </p:pic>
      <p:pic>
        <p:nvPicPr>
          <p:cNvPr id="13" name="Picture 12" descr="Earth.jpg"/>
          <p:cNvPicPr>
            <a:picLocks noChangeAspect="1"/>
          </p:cNvPicPr>
          <p:nvPr/>
        </p:nvPicPr>
        <p:blipFill>
          <a:blip r:embed="rId3" cstate="print"/>
          <a:stretch>
            <a:fillRect/>
          </a:stretch>
        </p:blipFill>
        <p:spPr>
          <a:xfrm>
            <a:off x="4724400" y="2819400"/>
            <a:ext cx="1676400" cy="1676400"/>
          </a:xfrm>
          <a:prstGeom prst="rect">
            <a:avLst/>
          </a:prstGeom>
        </p:spPr>
      </p:pic>
      <p:pic>
        <p:nvPicPr>
          <p:cNvPr id="14" name="Picture 13" descr="Torus.png"/>
          <p:cNvPicPr>
            <a:picLocks noChangeAspect="1"/>
          </p:cNvPicPr>
          <p:nvPr/>
        </p:nvPicPr>
        <p:blipFill>
          <a:blip r:embed="rId4" cstate="print"/>
          <a:stretch>
            <a:fillRect/>
          </a:stretch>
        </p:blipFill>
        <p:spPr>
          <a:xfrm>
            <a:off x="0" y="4953000"/>
            <a:ext cx="1228611" cy="786687"/>
          </a:xfrm>
          <a:prstGeom prst="rect">
            <a:avLst/>
          </a:prstGeom>
        </p:spPr>
      </p:pic>
      <p:pic>
        <p:nvPicPr>
          <p:cNvPr id="15" name="Picture 14" descr="Torus.png"/>
          <p:cNvPicPr>
            <a:picLocks noChangeAspect="1"/>
          </p:cNvPicPr>
          <p:nvPr/>
        </p:nvPicPr>
        <p:blipFill>
          <a:blip r:embed="rId5" cstate="print"/>
          <a:stretch>
            <a:fillRect/>
          </a:stretch>
        </p:blipFill>
        <p:spPr>
          <a:xfrm>
            <a:off x="304800" y="5867400"/>
            <a:ext cx="1190056" cy="762000"/>
          </a:xfrm>
          <a:prstGeom prst="rect">
            <a:avLst/>
          </a:prstGeom>
        </p:spPr>
      </p:pic>
      <p:pic>
        <p:nvPicPr>
          <p:cNvPr id="16" name="Picture 15" descr="Torus1.png"/>
          <p:cNvPicPr>
            <a:picLocks noChangeAspect="1"/>
          </p:cNvPicPr>
          <p:nvPr/>
        </p:nvPicPr>
        <p:blipFill>
          <a:blip r:embed="rId6" cstate="print"/>
          <a:stretch>
            <a:fillRect/>
          </a:stretch>
        </p:blipFill>
        <p:spPr>
          <a:xfrm>
            <a:off x="4572000" y="4800600"/>
            <a:ext cx="2438400" cy="1828800"/>
          </a:xfrm>
          <a:prstGeom prst="rect">
            <a:avLst/>
          </a:prstGeom>
        </p:spPr>
      </p:pic>
      <p:sp>
        <p:nvSpPr>
          <p:cNvPr id="17" name="TextBox 16"/>
          <p:cNvSpPr txBox="1"/>
          <p:nvPr/>
        </p:nvSpPr>
        <p:spPr>
          <a:xfrm>
            <a:off x="381000" y="1371600"/>
            <a:ext cx="8382000" cy="1754326"/>
          </a:xfrm>
          <a:prstGeom prst="rect">
            <a:avLst/>
          </a:prstGeom>
          <a:noFill/>
        </p:spPr>
        <p:txBody>
          <a:bodyPr wrap="square" rtlCol="0">
            <a:spAutoFit/>
          </a:bodyPr>
          <a:lstStyle/>
          <a:p>
            <a:pPr>
              <a:buNone/>
            </a:pPr>
            <a:r>
              <a:rPr lang="en-US" sz="2400" dirty="0" smtClean="0"/>
              <a:t>H</a:t>
            </a:r>
            <a:r>
              <a:rPr lang="en-US" sz="2400" baseline="-25000" dirty="0" smtClean="0"/>
              <a:t>0</a:t>
            </a:r>
            <a:r>
              <a:rPr lang="en-US" sz="2400" dirty="0" smtClean="0"/>
              <a:t>(X) counts the number of connected components</a:t>
            </a:r>
          </a:p>
          <a:p>
            <a:pPr>
              <a:buNone/>
            </a:pPr>
            <a:r>
              <a:rPr lang="en-US" sz="2400" dirty="0" smtClean="0"/>
              <a:t>H</a:t>
            </a:r>
            <a:r>
              <a:rPr lang="en-US" sz="2400" baseline="-25000" dirty="0" smtClean="0"/>
              <a:t>1</a:t>
            </a:r>
            <a:r>
              <a:rPr lang="en-US" sz="2400" dirty="0" smtClean="0"/>
              <a:t>(X) counts the number of distinct non-contractible loops</a:t>
            </a:r>
          </a:p>
          <a:p>
            <a:pPr>
              <a:buNone/>
            </a:pPr>
            <a:r>
              <a:rPr lang="en-US" sz="2400" dirty="0" smtClean="0"/>
              <a:t>H</a:t>
            </a:r>
            <a:r>
              <a:rPr lang="en-US" sz="2400" baseline="-25000" dirty="0" smtClean="0"/>
              <a:t>2</a:t>
            </a:r>
            <a:r>
              <a:rPr lang="en-US" sz="2400" dirty="0" smtClean="0"/>
              <a:t>(X) counts the distinct non-collapsible pockets</a:t>
            </a:r>
          </a:p>
          <a:p>
            <a:pPr>
              <a:buNone/>
            </a:pPr>
            <a:r>
              <a:rPr lang="en-US" dirty="0" smtClean="0"/>
              <a: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Geometry vs. Topology</a:t>
            </a:r>
            <a:endParaRPr lang="en-US" dirty="0">
              <a:solidFill>
                <a:srgbClr val="0070C0"/>
              </a:solidFill>
            </a:endParaRPr>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Remember, in </a:t>
            </a:r>
            <a:r>
              <a:rPr lang="en-US" i="1" dirty="0" smtClean="0"/>
              <a:t>Topology </a:t>
            </a:r>
            <a:r>
              <a:rPr lang="en-US" dirty="0" smtClean="0"/>
              <a:t>we only care about objects &amp; spaces up to </a:t>
            </a:r>
            <a:r>
              <a:rPr lang="en-US" i="1" dirty="0" smtClean="0"/>
              <a:t>homeomorphism; </a:t>
            </a:r>
            <a:r>
              <a:rPr lang="en-US" dirty="0" smtClean="0"/>
              <a:t>any stretching and bending is OK</a:t>
            </a:r>
          </a:p>
          <a:p>
            <a:r>
              <a:rPr lang="en-US" i="1" dirty="0" smtClean="0"/>
              <a:t>Geometry </a:t>
            </a:r>
            <a:r>
              <a:rPr lang="en-US" dirty="0" smtClean="0"/>
              <a:t>is more rigid.  There are lengths, angles, area, volume, curvature, etc.</a:t>
            </a:r>
          </a:p>
          <a:p>
            <a:pPr>
              <a:buNone/>
            </a:pPr>
            <a:endParaRPr lang="en-US" dirty="0" smtClean="0"/>
          </a:p>
          <a:p>
            <a:pPr>
              <a:buNone/>
            </a:pPr>
            <a:r>
              <a:rPr lang="en-US" dirty="0" smtClean="0"/>
              <a:t>Although topological invariants like homology are great, if we want to describe spaces even better we should look at their </a:t>
            </a:r>
            <a:r>
              <a:rPr lang="en-US" i="1" dirty="0" smtClean="0"/>
              <a:t>geometry</a:t>
            </a:r>
            <a:endParaRPr lang="en-US" dirty="0" smtClean="0"/>
          </a:p>
          <a:p>
            <a:endParaRPr lang="en-US" i="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73162"/>
          </a:xfrm>
        </p:spPr>
        <p:txBody>
          <a:bodyPr>
            <a:normAutofit/>
          </a:bodyPr>
          <a:lstStyle/>
          <a:p>
            <a:r>
              <a:rPr lang="en-US" dirty="0" smtClean="0">
                <a:solidFill>
                  <a:srgbClr val="0070C0"/>
                </a:solidFill>
              </a:rPr>
              <a:t>Onward to </a:t>
            </a:r>
            <a:r>
              <a:rPr lang="en-US" dirty="0" err="1" smtClean="0">
                <a:solidFill>
                  <a:srgbClr val="0070C0"/>
                </a:solidFill>
              </a:rPr>
              <a:t>Orbifolds</a:t>
            </a:r>
            <a:r>
              <a:rPr lang="en-US" dirty="0" smtClean="0">
                <a:solidFill>
                  <a:srgbClr val="0070C0"/>
                </a:solidFill>
              </a:rPr>
              <a:t>!</a:t>
            </a:r>
            <a:endParaRPr lang="en-US" dirty="0">
              <a:solidFill>
                <a:srgbClr val="0070C0"/>
              </a:solidFill>
            </a:endParaRPr>
          </a:p>
        </p:txBody>
      </p:sp>
      <p:sp>
        <p:nvSpPr>
          <p:cNvPr id="3" name="Content Placeholder 2"/>
          <p:cNvSpPr>
            <a:spLocks noGrp="1"/>
          </p:cNvSpPr>
          <p:nvPr>
            <p:ph idx="1"/>
          </p:nvPr>
        </p:nvSpPr>
        <p:spPr>
          <a:xfrm>
            <a:off x="228600" y="990600"/>
            <a:ext cx="8686800" cy="5867400"/>
          </a:xfrm>
        </p:spPr>
        <p:txBody>
          <a:bodyPr>
            <a:noAutofit/>
          </a:bodyPr>
          <a:lstStyle/>
          <a:p>
            <a:pPr>
              <a:buNone/>
            </a:pPr>
            <a:endParaRPr lang="en-US" sz="2600" dirty="0" smtClean="0"/>
          </a:p>
          <a:p>
            <a:pPr>
              <a:buNone/>
            </a:pPr>
            <a:r>
              <a:rPr lang="en-US" sz="2800" dirty="0" smtClean="0"/>
              <a:t>A </a:t>
            </a:r>
            <a:r>
              <a:rPr lang="en-US" sz="2800" b="1" dirty="0" smtClean="0"/>
              <a:t>symmetry</a:t>
            </a:r>
            <a:r>
              <a:rPr lang="en-US" sz="2800" dirty="0" smtClean="0"/>
              <a:t> is a continuous </a:t>
            </a:r>
            <a:r>
              <a:rPr lang="en-US" sz="2800" dirty="0" err="1" smtClean="0"/>
              <a:t>bijection</a:t>
            </a:r>
            <a:r>
              <a:rPr lang="en-US" sz="2800" dirty="0" smtClean="0"/>
              <a:t> that sends the points of a space to each other.</a:t>
            </a:r>
          </a:p>
          <a:p>
            <a:pPr>
              <a:buNone/>
            </a:pPr>
            <a:endParaRPr lang="en-US" sz="2800" dirty="0" smtClean="0"/>
          </a:p>
          <a:p>
            <a:pPr>
              <a:buNone/>
            </a:pPr>
            <a:r>
              <a:rPr lang="en-US" sz="2800" dirty="0" smtClean="0"/>
              <a:t>We’ll call a set of symmetries of a space a</a:t>
            </a:r>
          </a:p>
          <a:p>
            <a:pPr>
              <a:buNone/>
            </a:pPr>
            <a:r>
              <a:rPr lang="en-US" sz="2800" dirty="0" smtClean="0"/>
              <a:t> </a:t>
            </a:r>
            <a:r>
              <a:rPr lang="en-US" sz="2800" b="1" i="1" dirty="0" smtClean="0"/>
              <a:t>group of symmetries </a:t>
            </a:r>
            <a:r>
              <a:rPr lang="en-US" sz="2800" dirty="0" smtClean="0"/>
              <a:t>if…</a:t>
            </a:r>
          </a:p>
          <a:p>
            <a:pPr>
              <a:buNone/>
            </a:pPr>
            <a:endParaRPr lang="en-US" sz="2800" dirty="0" smtClean="0"/>
          </a:p>
          <a:p>
            <a:r>
              <a:rPr lang="en-US" sz="2800" dirty="0" smtClean="0"/>
              <a:t>The set contains the identity </a:t>
            </a:r>
            <a:r>
              <a:rPr lang="en-US" sz="2400" dirty="0" smtClean="0"/>
              <a:t>i.e. the symmetry of sitting still</a:t>
            </a:r>
          </a:p>
          <a:p>
            <a:r>
              <a:rPr lang="en-US" sz="2800" dirty="0" smtClean="0"/>
              <a:t>The set includes the inverse of each symmetry</a:t>
            </a:r>
          </a:p>
          <a:p>
            <a:r>
              <a:rPr lang="en-US" sz="2800" dirty="0" smtClean="0"/>
              <a:t>The composition of two symmetries in the set is in the set (including repeating a single symmetry)</a:t>
            </a:r>
          </a:p>
        </p:txBody>
      </p:sp>
    </p:spTree>
  </p:cSld>
  <p:clrMapOvr>
    <a:masterClrMapping/>
  </p:clrMapOvr>
  <p:transition spd="med">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Orbit Spaces</a:t>
            </a:r>
            <a:endParaRPr lang="en-US" dirty="0">
              <a:solidFill>
                <a:srgbClr val="0070C0"/>
              </a:solidFill>
            </a:endParaRPr>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pPr>
              <a:buNone/>
            </a:pPr>
            <a:r>
              <a:rPr lang="en-US" sz="3000" dirty="0" smtClean="0"/>
              <a:t>The </a:t>
            </a:r>
            <a:r>
              <a:rPr lang="en-US" sz="3000" i="1" dirty="0" smtClean="0"/>
              <a:t>orbit </a:t>
            </a:r>
            <a:r>
              <a:rPr lang="en-US" sz="3000" dirty="0" smtClean="0"/>
              <a:t>of a point under a group of symmetries is the set of all points it can be sent to by an element of the group; an </a:t>
            </a:r>
            <a:r>
              <a:rPr lang="en-US" sz="3000" i="1" dirty="0" smtClean="0"/>
              <a:t>orbit </a:t>
            </a:r>
            <a:r>
              <a:rPr lang="en-US" sz="3000" dirty="0" smtClean="0"/>
              <a:t>it is a set consisting of a point and all its cousins.</a:t>
            </a:r>
          </a:p>
          <a:p>
            <a:endParaRPr lang="en-US" sz="3000" dirty="0" smtClean="0"/>
          </a:p>
          <a:p>
            <a:pPr>
              <a:buNone/>
            </a:pPr>
            <a:r>
              <a:rPr lang="en-US" sz="3000" dirty="0" smtClean="0"/>
              <a:t>An </a:t>
            </a:r>
            <a:r>
              <a:rPr lang="en-US" sz="3000" i="1" dirty="0" smtClean="0"/>
              <a:t>orbit space </a:t>
            </a:r>
            <a:r>
              <a:rPr lang="en-US" sz="3000" dirty="0" smtClean="0"/>
              <a:t>is a new space formed by choosing ONE point from every orbit to form an orbit space. </a:t>
            </a:r>
          </a:p>
          <a:p>
            <a:pPr>
              <a:buNone/>
            </a:pPr>
            <a:r>
              <a:rPr lang="en-US" sz="3000" dirty="0" smtClean="0"/>
              <a:t>	Only one point in each orbit can survive!!!</a:t>
            </a:r>
          </a:p>
          <a:p>
            <a:pPr>
              <a:buNone/>
            </a:pPr>
            <a:endParaRPr lang="en-US" sz="3000" dirty="0" smtClean="0"/>
          </a:p>
          <a:p>
            <a:pPr>
              <a:buNone/>
            </a:pPr>
            <a:r>
              <a:rPr lang="en-US" sz="3000" i="1" dirty="0" smtClean="0">
                <a:solidFill>
                  <a:srgbClr val="00B050"/>
                </a:solidFill>
              </a:rPr>
              <a:t>(The orbit space is the set of equivalence classes under the operation of the group)</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dirty="0" smtClean="0">
                <a:solidFill>
                  <a:srgbClr val="0070C0"/>
                </a:solidFill>
              </a:rPr>
              <a:t>Quotients of the 2-sphere by symmetry groups with 2 elements</a:t>
            </a:r>
            <a:endParaRPr lang="en-US" baseline="-25000" dirty="0">
              <a:solidFill>
                <a:srgbClr val="0070C0"/>
              </a:solidFill>
            </a:endParaRPr>
          </a:p>
        </p:txBody>
      </p:sp>
      <p:pic>
        <p:nvPicPr>
          <p:cNvPr id="4" name="Picture 3" descr="2-sphere.png"/>
          <p:cNvPicPr>
            <a:picLocks noChangeAspect="1"/>
          </p:cNvPicPr>
          <p:nvPr/>
        </p:nvPicPr>
        <p:blipFill>
          <a:blip r:embed="rId2" cstate="print"/>
          <a:stretch>
            <a:fillRect/>
          </a:stretch>
        </p:blipFill>
        <p:spPr>
          <a:xfrm>
            <a:off x="6477000" y="1371600"/>
            <a:ext cx="2059734" cy="2091774"/>
          </a:xfrm>
          <a:prstGeom prst="rect">
            <a:avLst/>
          </a:prstGeom>
        </p:spPr>
      </p:pic>
      <p:pic>
        <p:nvPicPr>
          <p:cNvPr id="7" name="Picture 6" descr="rotation.png"/>
          <p:cNvPicPr>
            <a:picLocks noChangeAspect="1"/>
          </p:cNvPicPr>
          <p:nvPr/>
        </p:nvPicPr>
        <p:blipFill>
          <a:blip r:embed="rId3" cstate="print"/>
          <a:stretch>
            <a:fillRect/>
          </a:stretch>
        </p:blipFill>
        <p:spPr>
          <a:xfrm>
            <a:off x="3581400" y="1219199"/>
            <a:ext cx="2057400" cy="2940367"/>
          </a:xfrm>
          <a:prstGeom prst="rect">
            <a:avLst/>
          </a:prstGeom>
        </p:spPr>
      </p:pic>
      <p:pic>
        <p:nvPicPr>
          <p:cNvPr id="8" name="Picture 7" descr="reflection.png"/>
          <p:cNvPicPr>
            <a:picLocks noChangeAspect="1"/>
          </p:cNvPicPr>
          <p:nvPr/>
        </p:nvPicPr>
        <p:blipFill>
          <a:blip r:embed="rId4" cstate="print"/>
          <a:stretch>
            <a:fillRect/>
          </a:stretch>
        </p:blipFill>
        <p:spPr>
          <a:xfrm>
            <a:off x="838200" y="1371599"/>
            <a:ext cx="2057400" cy="2355065"/>
          </a:xfrm>
          <a:prstGeom prst="rect">
            <a:avLst/>
          </a:prstGeom>
        </p:spPr>
      </p:pic>
      <p:graphicFrame>
        <p:nvGraphicFramePr>
          <p:cNvPr id="11" name="Table 10"/>
          <p:cNvGraphicFramePr>
            <a:graphicFrameLocks noGrp="1"/>
          </p:cNvGraphicFramePr>
          <p:nvPr/>
        </p:nvGraphicFramePr>
        <p:xfrm>
          <a:off x="1143000" y="4495800"/>
          <a:ext cx="1676400" cy="1554480"/>
        </p:xfrm>
        <a:graphic>
          <a:graphicData uri="http://schemas.openxmlformats.org/drawingml/2006/table">
            <a:tbl>
              <a:tblPr firstRow="1" bandRow="1">
                <a:tableStyleId>{8A107856-5554-42FB-B03E-39F5DBC370BA}</a:tableStyleId>
              </a:tblPr>
              <a:tblGrid>
                <a:gridCol w="558800"/>
                <a:gridCol w="558800"/>
                <a:gridCol w="558800"/>
              </a:tblGrid>
              <a:tr h="457200">
                <a:tc>
                  <a:txBody>
                    <a:bodyPr/>
                    <a:lstStyle/>
                    <a:p>
                      <a:pPr algn="ctr"/>
                      <a:r>
                        <a:rPr lang="en-US" sz="2800" b="1" dirty="0" smtClean="0"/>
                        <a:t>-1</a:t>
                      </a:r>
                      <a:endParaRPr lang="en-US" sz="2800" b="1"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57200">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0</a:t>
                      </a:r>
                      <a:endParaRPr lang="en-US" sz="2800" dirty="0"/>
                    </a:p>
                  </a:txBody>
                  <a:tcPr/>
                </a:tc>
              </a:tr>
              <a:tr h="4572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r>
            </a:tbl>
          </a:graphicData>
        </a:graphic>
      </p:graphicFrame>
      <p:graphicFrame>
        <p:nvGraphicFramePr>
          <p:cNvPr id="12" name="Table 11"/>
          <p:cNvGraphicFramePr>
            <a:graphicFrameLocks noGrp="1"/>
          </p:cNvGraphicFramePr>
          <p:nvPr/>
        </p:nvGraphicFramePr>
        <p:xfrm>
          <a:off x="3810000" y="4495800"/>
          <a:ext cx="1600200" cy="1554480"/>
        </p:xfrm>
        <a:graphic>
          <a:graphicData uri="http://schemas.openxmlformats.org/drawingml/2006/table">
            <a:tbl>
              <a:tblPr firstRow="1" bandRow="1">
                <a:tableStyleId>{8A107856-5554-42FB-B03E-39F5DBC370BA}</a:tableStyleId>
              </a:tblPr>
              <a:tblGrid>
                <a:gridCol w="533400"/>
                <a:gridCol w="533400"/>
                <a:gridCol w="533400"/>
              </a:tblGrid>
              <a:tr h="365760">
                <a:tc>
                  <a:txBody>
                    <a:bodyPr/>
                    <a:lstStyle/>
                    <a:p>
                      <a:pPr algn="ctr"/>
                      <a:r>
                        <a:rPr lang="en-US" sz="2800" dirty="0" smtClean="0"/>
                        <a:t>-1</a:t>
                      </a:r>
                      <a:endParaRPr lang="en-US" sz="2800"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82600">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c>
                  <a:txBody>
                    <a:bodyPr/>
                    <a:lstStyle/>
                    <a:p>
                      <a:pPr algn="ctr"/>
                      <a:r>
                        <a:rPr lang="en-US" sz="2800" dirty="0" smtClean="0"/>
                        <a:t>0</a:t>
                      </a:r>
                      <a:endParaRPr lang="en-US" sz="2800" dirty="0"/>
                    </a:p>
                  </a:txBody>
                  <a:tcPr/>
                </a:tc>
              </a:tr>
              <a:tr h="4826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r>
            </a:tbl>
          </a:graphicData>
        </a:graphic>
      </p:graphicFrame>
      <p:graphicFrame>
        <p:nvGraphicFramePr>
          <p:cNvPr id="13" name="Table 12"/>
          <p:cNvGraphicFramePr>
            <a:graphicFrameLocks noGrp="1"/>
          </p:cNvGraphicFramePr>
          <p:nvPr/>
        </p:nvGraphicFramePr>
        <p:xfrm>
          <a:off x="6705600" y="4495800"/>
          <a:ext cx="1600200" cy="1554480"/>
        </p:xfrm>
        <a:graphic>
          <a:graphicData uri="http://schemas.openxmlformats.org/drawingml/2006/table">
            <a:tbl>
              <a:tblPr firstRow="1" bandRow="1">
                <a:tableStyleId>{8A107856-5554-42FB-B03E-39F5DBC370BA}</a:tableStyleId>
              </a:tblPr>
              <a:tblGrid>
                <a:gridCol w="533400"/>
                <a:gridCol w="533400"/>
                <a:gridCol w="533400"/>
              </a:tblGrid>
              <a:tr h="365760">
                <a:tc>
                  <a:txBody>
                    <a:bodyPr/>
                    <a:lstStyle/>
                    <a:p>
                      <a:pPr algn="ctr"/>
                      <a:r>
                        <a:rPr lang="en-US" sz="2800" dirty="0" smtClean="0"/>
                        <a:t>-1</a:t>
                      </a:r>
                      <a:endParaRPr lang="en-US" sz="2800"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82600">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c>
                  <a:txBody>
                    <a:bodyPr/>
                    <a:lstStyle/>
                    <a:p>
                      <a:pPr algn="ctr"/>
                      <a:r>
                        <a:rPr lang="en-US" sz="2800" dirty="0" smtClean="0"/>
                        <a:t>0</a:t>
                      </a:r>
                      <a:endParaRPr lang="en-US" sz="2800" dirty="0"/>
                    </a:p>
                  </a:txBody>
                  <a:tcPr/>
                </a:tc>
              </a:tr>
              <a:tr h="4826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flection quotient.png"/>
          <p:cNvPicPr>
            <a:picLocks noChangeAspect="1"/>
          </p:cNvPicPr>
          <p:nvPr/>
        </p:nvPicPr>
        <p:blipFill>
          <a:blip r:embed="rId2" cstate="print"/>
          <a:stretch>
            <a:fillRect/>
          </a:stretch>
        </p:blipFill>
        <p:spPr>
          <a:xfrm>
            <a:off x="0" y="4191000"/>
            <a:ext cx="5236793" cy="3001263"/>
          </a:xfrm>
          <a:prstGeom prst="rect">
            <a:avLst/>
          </a:prstGeom>
        </p:spPr>
      </p:pic>
      <p:sp>
        <p:nvSpPr>
          <p:cNvPr id="2" name="Title 1"/>
          <p:cNvSpPr>
            <a:spLocks noGrp="1"/>
          </p:cNvSpPr>
          <p:nvPr>
            <p:ph type="title"/>
          </p:nvPr>
        </p:nvSpPr>
        <p:spPr>
          <a:xfrm>
            <a:off x="457200" y="274638"/>
            <a:ext cx="8229600" cy="792162"/>
          </a:xfrm>
        </p:spPr>
        <p:txBody>
          <a:bodyPr/>
          <a:lstStyle/>
          <a:p>
            <a:r>
              <a:rPr lang="en-US" dirty="0" smtClean="0">
                <a:solidFill>
                  <a:srgbClr val="0070C0"/>
                </a:solidFill>
              </a:rPr>
              <a:t>Quotients of the 2-sphere by Z</a:t>
            </a:r>
            <a:r>
              <a:rPr lang="en-US" baseline="-25000" dirty="0" smtClean="0">
                <a:solidFill>
                  <a:srgbClr val="0070C0"/>
                </a:solidFill>
              </a:rPr>
              <a:t>2</a:t>
            </a:r>
            <a:endParaRPr lang="en-US" baseline="-25000" dirty="0">
              <a:solidFill>
                <a:srgbClr val="0070C0"/>
              </a:solidFill>
            </a:endParaRPr>
          </a:p>
        </p:txBody>
      </p:sp>
      <p:pic>
        <p:nvPicPr>
          <p:cNvPr id="4" name="Picture 3" descr="2-sphere.png"/>
          <p:cNvPicPr>
            <a:picLocks noChangeAspect="1"/>
          </p:cNvPicPr>
          <p:nvPr/>
        </p:nvPicPr>
        <p:blipFill>
          <a:blip r:embed="rId3" cstate="print"/>
          <a:stretch>
            <a:fillRect/>
          </a:stretch>
        </p:blipFill>
        <p:spPr>
          <a:xfrm>
            <a:off x="6477000" y="1371600"/>
            <a:ext cx="2059734" cy="2091774"/>
          </a:xfrm>
          <a:prstGeom prst="rect">
            <a:avLst/>
          </a:prstGeom>
        </p:spPr>
      </p:pic>
      <p:pic>
        <p:nvPicPr>
          <p:cNvPr id="7" name="Picture 6" descr="rotation.png"/>
          <p:cNvPicPr>
            <a:picLocks noChangeAspect="1"/>
          </p:cNvPicPr>
          <p:nvPr/>
        </p:nvPicPr>
        <p:blipFill>
          <a:blip r:embed="rId4" cstate="print"/>
          <a:stretch>
            <a:fillRect/>
          </a:stretch>
        </p:blipFill>
        <p:spPr>
          <a:xfrm>
            <a:off x="3581400" y="1219199"/>
            <a:ext cx="2057400" cy="2940367"/>
          </a:xfrm>
          <a:prstGeom prst="rect">
            <a:avLst/>
          </a:prstGeom>
        </p:spPr>
      </p:pic>
      <p:pic>
        <p:nvPicPr>
          <p:cNvPr id="8" name="Picture 7" descr="reflection.png"/>
          <p:cNvPicPr>
            <a:picLocks noChangeAspect="1"/>
          </p:cNvPicPr>
          <p:nvPr/>
        </p:nvPicPr>
        <p:blipFill>
          <a:blip r:embed="rId5" cstate="print"/>
          <a:stretch>
            <a:fillRect/>
          </a:stretch>
        </p:blipFill>
        <p:spPr>
          <a:xfrm>
            <a:off x="838200" y="1371599"/>
            <a:ext cx="2057400" cy="2355065"/>
          </a:xfrm>
          <a:prstGeom prst="rect">
            <a:avLst/>
          </a:prstGeom>
        </p:spPr>
      </p:pic>
      <p:graphicFrame>
        <p:nvGraphicFramePr>
          <p:cNvPr id="9" name="Table 8"/>
          <p:cNvGraphicFramePr>
            <a:graphicFrameLocks noGrp="1"/>
          </p:cNvGraphicFramePr>
          <p:nvPr/>
        </p:nvGraphicFramePr>
        <p:xfrm>
          <a:off x="3810000" y="4495800"/>
          <a:ext cx="1600200" cy="1554480"/>
        </p:xfrm>
        <a:graphic>
          <a:graphicData uri="http://schemas.openxmlformats.org/drawingml/2006/table">
            <a:tbl>
              <a:tblPr firstRow="1" bandRow="1">
                <a:tableStyleId>{8A107856-5554-42FB-B03E-39F5DBC370BA}</a:tableStyleId>
              </a:tblPr>
              <a:tblGrid>
                <a:gridCol w="533400"/>
                <a:gridCol w="533400"/>
                <a:gridCol w="533400"/>
              </a:tblGrid>
              <a:tr h="365760">
                <a:tc>
                  <a:txBody>
                    <a:bodyPr/>
                    <a:lstStyle/>
                    <a:p>
                      <a:pPr algn="ctr"/>
                      <a:r>
                        <a:rPr lang="en-US" sz="2800" dirty="0" smtClean="0"/>
                        <a:t>-1</a:t>
                      </a:r>
                      <a:endParaRPr lang="en-US" sz="2800"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82600">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c>
                  <a:txBody>
                    <a:bodyPr/>
                    <a:lstStyle/>
                    <a:p>
                      <a:pPr algn="ctr"/>
                      <a:r>
                        <a:rPr lang="en-US" sz="2800" dirty="0" smtClean="0"/>
                        <a:t>0</a:t>
                      </a:r>
                      <a:endParaRPr lang="en-US" sz="2800" dirty="0"/>
                    </a:p>
                  </a:txBody>
                  <a:tcPr/>
                </a:tc>
              </a:tr>
              <a:tr h="4826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r>
            </a:tbl>
          </a:graphicData>
        </a:graphic>
      </p:graphicFrame>
      <p:graphicFrame>
        <p:nvGraphicFramePr>
          <p:cNvPr id="11" name="Table 10"/>
          <p:cNvGraphicFramePr>
            <a:graphicFrameLocks noGrp="1"/>
          </p:cNvGraphicFramePr>
          <p:nvPr/>
        </p:nvGraphicFramePr>
        <p:xfrm>
          <a:off x="6705600" y="4495800"/>
          <a:ext cx="1600200" cy="1554480"/>
        </p:xfrm>
        <a:graphic>
          <a:graphicData uri="http://schemas.openxmlformats.org/drawingml/2006/table">
            <a:tbl>
              <a:tblPr firstRow="1" bandRow="1">
                <a:tableStyleId>{8A107856-5554-42FB-B03E-39F5DBC370BA}</a:tableStyleId>
              </a:tblPr>
              <a:tblGrid>
                <a:gridCol w="533400"/>
                <a:gridCol w="533400"/>
                <a:gridCol w="533400"/>
              </a:tblGrid>
              <a:tr h="365760">
                <a:tc>
                  <a:txBody>
                    <a:bodyPr/>
                    <a:lstStyle/>
                    <a:p>
                      <a:pPr algn="ctr"/>
                      <a:r>
                        <a:rPr lang="en-US" sz="2800" dirty="0" smtClean="0"/>
                        <a:t>-1</a:t>
                      </a:r>
                      <a:endParaRPr lang="en-US" sz="2800"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82600">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c>
                  <a:txBody>
                    <a:bodyPr/>
                    <a:lstStyle/>
                    <a:p>
                      <a:pPr algn="ctr"/>
                      <a:r>
                        <a:rPr lang="en-US" sz="2800" dirty="0" smtClean="0"/>
                        <a:t>0</a:t>
                      </a:r>
                      <a:endParaRPr lang="en-US" sz="2800" dirty="0"/>
                    </a:p>
                  </a:txBody>
                  <a:tcPr/>
                </a:tc>
              </a:tr>
              <a:tr h="4826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What is it like to live in Flatland?</a:t>
            </a:r>
            <a:endParaRPr lang="en-US" dirty="0">
              <a:solidFill>
                <a:srgbClr val="0070C0"/>
              </a:solidFill>
            </a:endParaRPr>
          </a:p>
        </p:txBody>
      </p:sp>
      <p:sp>
        <p:nvSpPr>
          <p:cNvPr id="3" name="Content Placeholder 2"/>
          <p:cNvSpPr>
            <a:spLocks noGrp="1"/>
          </p:cNvSpPr>
          <p:nvPr>
            <p:ph idx="1"/>
          </p:nvPr>
        </p:nvSpPr>
        <p:spPr>
          <a:xfrm>
            <a:off x="457200" y="1371600"/>
            <a:ext cx="8229600" cy="5486400"/>
          </a:xfrm>
        </p:spPr>
        <p:txBody>
          <a:bodyPr>
            <a:normAutofit/>
          </a:bodyPr>
          <a:lstStyle/>
          <a:p>
            <a:pPr>
              <a:buNone/>
            </a:pPr>
            <a:r>
              <a:rPr lang="en-US" sz="2800" dirty="0" smtClean="0"/>
              <a:t>The book </a:t>
            </a:r>
            <a:r>
              <a:rPr lang="en-US" sz="2800" i="1" dirty="0" smtClean="0"/>
              <a:t>Flatland</a:t>
            </a:r>
            <a:r>
              <a:rPr lang="en-US" sz="2800" dirty="0" smtClean="0"/>
              <a:t> chronicles the life of A. Square, who resides in a 2-dimensional world.  His compatriots are other polygons and lines.</a:t>
            </a:r>
          </a:p>
          <a:p>
            <a:pPr>
              <a:buNone/>
            </a:pPr>
            <a:r>
              <a:rPr lang="en-US" sz="2800" dirty="0" smtClean="0"/>
              <a:t>Arthur describes how all he can see are line segments and points; there is nothing else in his experience.</a:t>
            </a:r>
          </a:p>
          <a:p>
            <a:pPr>
              <a:buNone/>
            </a:pPr>
            <a:r>
              <a:rPr lang="en-US" sz="2800" dirty="0" smtClean="0"/>
              <a:t>What does Arthur really know about his world?  He cannot see it from the ‘outside’ like we can.</a:t>
            </a:r>
          </a:p>
          <a:p>
            <a:pPr>
              <a:buNone/>
            </a:pPr>
            <a:r>
              <a:rPr lang="en-US" sz="2800" dirty="0" smtClean="0"/>
              <a:t>He believes that his world is completely flat, but is that necessarily so?</a:t>
            </a:r>
          </a:p>
          <a:p>
            <a:pPr>
              <a:buNone/>
            </a:pPr>
            <a:r>
              <a:rPr lang="en-US" sz="2800" dirty="0" smtClean="0"/>
              <a:t>What are the other possibilities, and how could he ever determine which is the true shape of his home?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flection quotient.png"/>
          <p:cNvPicPr>
            <a:picLocks noChangeAspect="1"/>
          </p:cNvPicPr>
          <p:nvPr/>
        </p:nvPicPr>
        <p:blipFill>
          <a:blip r:embed="rId2" cstate="print"/>
          <a:stretch>
            <a:fillRect/>
          </a:stretch>
        </p:blipFill>
        <p:spPr>
          <a:xfrm>
            <a:off x="0" y="4191000"/>
            <a:ext cx="5236793" cy="3001263"/>
          </a:xfrm>
          <a:prstGeom prst="rect">
            <a:avLst/>
          </a:prstGeom>
        </p:spPr>
      </p:pic>
      <p:sp>
        <p:nvSpPr>
          <p:cNvPr id="2" name="Title 1"/>
          <p:cNvSpPr>
            <a:spLocks noGrp="1"/>
          </p:cNvSpPr>
          <p:nvPr>
            <p:ph type="title"/>
          </p:nvPr>
        </p:nvSpPr>
        <p:spPr>
          <a:xfrm>
            <a:off x="457200" y="274638"/>
            <a:ext cx="8229600" cy="792162"/>
          </a:xfrm>
        </p:spPr>
        <p:txBody>
          <a:bodyPr/>
          <a:lstStyle/>
          <a:p>
            <a:r>
              <a:rPr lang="en-US" dirty="0" smtClean="0">
                <a:solidFill>
                  <a:srgbClr val="0070C0"/>
                </a:solidFill>
              </a:rPr>
              <a:t>Quotients of the 2-sphere by Z</a:t>
            </a:r>
            <a:r>
              <a:rPr lang="en-US" baseline="-25000" dirty="0" smtClean="0">
                <a:solidFill>
                  <a:srgbClr val="0070C0"/>
                </a:solidFill>
              </a:rPr>
              <a:t>2</a:t>
            </a:r>
            <a:endParaRPr lang="en-US" baseline="-25000" dirty="0">
              <a:solidFill>
                <a:srgbClr val="0070C0"/>
              </a:solidFill>
            </a:endParaRPr>
          </a:p>
        </p:txBody>
      </p:sp>
      <p:pic>
        <p:nvPicPr>
          <p:cNvPr id="4" name="Picture 3" descr="2-sphere.png"/>
          <p:cNvPicPr>
            <a:picLocks noChangeAspect="1"/>
          </p:cNvPicPr>
          <p:nvPr/>
        </p:nvPicPr>
        <p:blipFill>
          <a:blip r:embed="rId3" cstate="print"/>
          <a:stretch>
            <a:fillRect/>
          </a:stretch>
        </p:blipFill>
        <p:spPr>
          <a:xfrm>
            <a:off x="6477000" y="1371600"/>
            <a:ext cx="2059734" cy="2091774"/>
          </a:xfrm>
          <a:prstGeom prst="rect">
            <a:avLst/>
          </a:prstGeom>
        </p:spPr>
      </p:pic>
      <p:pic>
        <p:nvPicPr>
          <p:cNvPr id="5" name="Picture 4" descr="football.png"/>
          <p:cNvPicPr>
            <a:picLocks noChangeAspect="1"/>
          </p:cNvPicPr>
          <p:nvPr/>
        </p:nvPicPr>
        <p:blipFill>
          <a:blip r:embed="rId4" cstate="print"/>
          <a:stretch>
            <a:fillRect/>
          </a:stretch>
        </p:blipFill>
        <p:spPr>
          <a:xfrm>
            <a:off x="3733800" y="4267200"/>
            <a:ext cx="1730922" cy="2590800"/>
          </a:xfrm>
          <a:prstGeom prst="rect">
            <a:avLst/>
          </a:prstGeom>
        </p:spPr>
      </p:pic>
      <p:pic>
        <p:nvPicPr>
          <p:cNvPr id="7" name="Picture 6" descr="rotation.png"/>
          <p:cNvPicPr>
            <a:picLocks noChangeAspect="1"/>
          </p:cNvPicPr>
          <p:nvPr/>
        </p:nvPicPr>
        <p:blipFill>
          <a:blip r:embed="rId5" cstate="print"/>
          <a:stretch>
            <a:fillRect/>
          </a:stretch>
        </p:blipFill>
        <p:spPr>
          <a:xfrm>
            <a:off x="3581400" y="1219199"/>
            <a:ext cx="2057400" cy="2940367"/>
          </a:xfrm>
          <a:prstGeom prst="rect">
            <a:avLst/>
          </a:prstGeom>
        </p:spPr>
      </p:pic>
      <p:pic>
        <p:nvPicPr>
          <p:cNvPr id="8" name="Picture 7" descr="reflection.png"/>
          <p:cNvPicPr>
            <a:picLocks noChangeAspect="1"/>
          </p:cNvPicPr>
          <p:nvPr/>
        </p:nvPicPr>
        <p:blipFill>
          <a:blip r:embed="rId6" cstate="print"/>
          <a:stretch>
            <a:fillRect/>
          </a:stretch>
        </p:blipFill>
        <p:spPr>
          <a:xfrm>
            <a:off x="838200" y="1371599"/>
            <a:ext cx="2057400" cy="2355065"/>
          </a:xfrm>
          <a:prstGeom prst="rect">
            <a:avLst/>
          </a:prstGeom>
        </p:spPr>
      </p:pic>
      <p:graphicFrame>
        <p:nvGraphicFramePr>
          <p:cNvPr id="9" name="Table 8"/>
          <p:cNvGraphicFramePr>
            <a:graphicFrameLocks noGrp="1"/>
          </p:cNvGraphicFramePr>
          <p:nvPr/>
        </p:nvGraphicFramePr>
        <p:xfrm>
          <a:off x="6705600" y="4495800"/>
          <a:ext cx="1600200" cy="1554480"/>
        </p:xfrm>
        <a:graphic>
          <a:graphicData uri="http://schemas.openxmlformats.org/drawingml/2006/table">
            <a:tbl>
              <a:tblPr firstRow="1" bandRow="1">
                <a:tableStyleId>{8A107856-5554-42FB-B03E-39F5DBC370BA}</a:tableStyleId>
              </a:tblPr>
              <a:tblGrid>
                <a:gridCol w="533400"/>
                <a:gridCol w="533400"/>
                <a:gridCol w="533400"/>
              </a:tblGrid>
              <a:tr h="365760">
                <a:tc>
                  <a:txBody>
                    <a:bodyPr/>
                    <a:lstStyle/>
                    <a:p>
                      <a:pPr algn="ctr"/>
                      <a:r>
                        <a:rPr lang="en-US" sz="2800" dirty="0" smtClean="0"/>
                        <a:t>-1</a:t>
                      </a:r>
                      <a:endParaRPr lang="en-US" sz="2800"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82600">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c>
                  <a:txBody>
                    <a:bodyPr/>
                    <a:lstStyle/>
                    <a:p>
                      <a:pPr algn="ctr"/>
                      <a:r>
                        <a:rPr lang="en-US" sz="2800" dirty="0" smtClean="0"/>
                        <a:t>0</a:t>
                      </a:r>
                      <a:endParaRPr lang="en-US" sz="2800" dirty="0"/>
                    </a:p>
                  </a:txBody>
                  <a:tcPr/>
                </a:tc>
              </a:tr>
              <a:tr h="4826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flection quotient.png"/>
          <p:cNvPicPr>
            <a:picLocks noChangeAspect="1"/>
          </p:cNvPicPr>
          <p:nvPr/>
        </p:nvPicPr>
        <p:blipFill>
          <a:blip r:embed="rId3" cstate="print"/>
          <a:stretch>
            <a:fillRect/>
          </a:stretch>
        </p:blipFill>
        <p:spPr>
          <a:xfrm>
            <a:off x="0" y="4191000"/>
            <a:ext cx="5236793" cy="3001263"/>
          </a:xfrm>
          <a:prstGeom prst="rect">
            <a:avLst/>
          </a:prstGeom>
        </p:spPr>
      </p:pic>
      <p:sp>
        <p:nvSpPr>
          <p:cNvPr id="2" name="Title 1"/>
          <p:cNvSpPr>
            <a:spLocks noGrp="1"/>
          </p:cNvSpPr>
          <p:nvPr>
            <p:ph type="title"/>
          </p:nvPr>
        </p:nvSpPr>
        <p:spPr>
          <a:xfrm>
            <a:off x="457200" y="274638"/>
            <a:ext cx="8229600" cy="792162"/>
          </a:xfrm>
        </p:spPr>
        <p:txBody>
          <a:bodyPr/>
          <a:lstStyle/>
          <a:p>
            <a:r>
              <a:rPr lang="en-US" dirty="0" smtClean="0">
                <a:solidFill>
                  <a:srgbClr val="0070C0"/>
                </a:solidFill>
              </a:rPr>
              <a:t>Quotients of the 2-sphere by Z</a:t>
            </a:r>
            <a:r>
              <a:rPr lang="en-US" baseline="-25000" dirty="0" smtClean="0">
                <a:solidFill>
                  <a:srgbClr val="0070C0"/>
                </a:solidFill>
              </a:rPr>
              <a:t>2</a:t>
            </a:r>
            <a:endParaRPr lang="en-US" baseline="-25000" dirty="0">
              <a:solidFill>
                <a:srgbClr val="0070C0"/>
              </a:solidFill>
            </a:endParaRPr>
          </a:p>
        </p:txBody>
      </p:sp>
      <p:pic>
        <p:nvPicPr>
          <p:cNvPr id="4" name="Picture 3" descr="2-sphere.png"/>
          <p:cNvPicPr>
            <a:picLocks noChangeAspect="1"/>
          </p:cNvPicPr>
          <p:nvPr/>
        </p:nvPicPr>
        <p:blipFill>
          <a:blip r:embed="rId4" cstate="print"/>
          <a:stretch>
            <a:fillRect/>
          </a:stretch>
        </p:blipFill>
        <p:spPr>
          <a:xfrm>
            <a:off x="6477000" y="1371600"/>
            <a:ext cx="2059734" cy="2091774"/>
          </a:xfrm>
          <a:prstGeom prst="rect">
            <a:avLst/>
          </a:prstGeom>
        </p:spPr>
      </p:pic>
      <p:pic>
        <p:nvPicPr>
          <p:cNvPr id="5" name="Picture 4" descr="football.png"/>
          <p:cNvPicPr>
            <a:picLocks noChangeAspect="1"/>
          </p:cNvPicPr>
          <p:nvPr/>
        </p:nvPicPr>
        <p:blipFill>
          <a:blip r:embed="rId5" cstate="print"/>
          <a:stretch>
            <a:fillRect/>
          </a:stretch>
        </p:blipFill>
        <p:spPr>
          <a:xfrm>
            <a:off x="3733800" y="4267200"/>
            <a:ext cx="1730922" cy="2590800"/>
          </a:xfrm>
          <a:prstGeom prst="rect">
            <a:avLst/>
          </a:prstGeom>
        </p:spPr>
      </p:pic>
      <p:pic>
        <p:nvPicPr>
          <p:cNvPr id="7" name="Picture 6" descr="rotation.png"/>
          <p:cNvPicPr>
            <a:picLocks noChangeAspect="1"/>
          </p:cNvPicPr>
          <p:nvPr/>
        </p:nvPicPr>
        <p:blipFill>
          <a:blip r:embed="rId6" cstate="print"/>
          <a:stretch>
            <a:fillRect/>
          </a:stretch>
        </p:blipFill>
        <p:spPr>
          <a:xfrm>
            <a:off x="3581400" y="1219199"/>
            <a:ext cx="2057400" cy="2940367"/>
          </a:xfrm>
          <a:prstGeom prst="rect">
            <a:avLst/>
          </a:prstGeom>
        </p:spPr>
      </p:pic>
      <p:pic>
        <p:nvPicPr>
          <p:cNvPr id="8" name="Picture 7" descr="reflection.png"/>
          <p:cNvPicPr>
            <a:picLocks noChangeAspect="1"/>
          </p:cNvPicPr>
          <p:nvPr/>
        </p:nvPicPr>
        <p:blipFill>
          <a:blip r:embed="rId7" cstate="print"/>
          <a:stretch>
            <a:fillRect/>
          </a:stretch>
        </p:blipFill>
        <p:spPr>
          <a:xfrm>
            <a:off x="838200" y="1371599"/>
            <a:ext cx="2057400" cy="2355065"/>
          </a:xfrm>
          <a:prstGeom prst="rect">
            <a:avLst/>
          </a:prstGeom>
        </p:spPr>
      </p:pic>
      <p:pic>
        <p:nvPicPr>
          <p:cNvPr id="10" name="projective plane slower.wmv">
            <a:hlinkClick r:id="" action="ppaction://media"/>
          </p:cNvPr>
          <p:cNvPicPr>
            <a:picLocks noRot="1" noChangeAspect="1"/>
          </p:cNvPicPr>
          <p:nvPr>
            <a:videoFile r:link="rId1"/>
          </p:nvPr>
        </p:nvPicPr>
        <p:blipFill>
          <a:blip r:embed="rId8" cstate="print"/>
          <a:stretch>
            <a:fillRect/>
          </a:stretch>
        </p:blipFill>
        <p:spPr>
          <a:xfrm>
            <a:off x="5867400" y="4191000"/>
            <a:ext cx="3276600" cy="2457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21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flection quotient.png"/>
          <p:cNvPicPr>
            <a:picLocks noChangeAspect="1"/>
          </p:cNvPicPr>
          <p:nvPr/>
        </p:nvPicPr>
        <p:blipFill>
          <a:blip r:embed="rId3" cstate="print"/>
          <a:stretch>
            <a:fillRect/>
          </a:stretch>
        </p:blipFill>
        <p:spPr>
          <a:xfrm>
            <a:off x="0" y="4191000"/>
            <a:ext cx="5236793" cy="3001263"/>
          </a:xfrm>
          <a:prstGeom prst="rect">
            <a:avLst/>
          </a:prstGeom>
        </p:spPr>
      </p:pic>
      <p:pic>
        <p:nvPicPr>
          <p:cNvPr id="5" name="Picture 4" descr="football.png"/>
          <p:cNvPicPr>
            <a:picLocks noChangeAspect="1"/>
          </p:cNvPicPr>
          <p:nvPr/>
        </p:nvPicPr>
        <p:blipFill>
          <a:blip r:embed="rId4" cstate="print"/>
          <a:stretch>
            <a:fillRect/>
          </a:stretch>
        </p:blipFill>
        <p:spPr>
          <a:xfrm>
            <a:off x="3733800" y="4267200"/>
            <a:ext cx="1730922" cy="2590800"/>
          </a:xfrm>
          <a:prstGeom prst="rect">
            <a:avLst/>
          </a:prstGeom>
        </p:spPr>
      </p:pic>
      <p:pic>
        <p:nvPicPr>
          <p:cNvPr id="10" name="projective plane slower.wmv">
            <a:hlinkClick r:id="" action="ppaction://media"/>
          </p:cNvPr>
          <p:cNvPicPr>
            <a:picLocks noRot="1" noChangeAspect="1"/>
          </p:cNvPicPr>
          <p:nvPr>
            <a:videoFile r:link="rId1"/>
          </p:nvPr>
        </p:nvPicPr>
        <p:blipFill>
          <a:blip r:embed="rId5" cstate="print"/>
          <a:stretch>
            <a:fillRect/>
          </a:stretch>
        </p:blipFill>
        <p:spPr>
          <a:xfrm>
            <a:off x="5867400" y="4191000"/>
            <a:ext cx="3276600" cy="2457450"/>
          </a:xfrm>
          <a:prstGeom prst="rect">
            <a:avLst/>
          </a:prstGeom>
        </p:spPr>
      </p:pic>
      <p:graphicFrame>
        <p:nvGraphicFramePr>
          <p:cNvPr id="12" name="Table 11"/>
          <p:cNvGraphicFramePr>
            <a:graphicFrameLocks noGrp="1"/>
          </p:cNvGraphicFramePr>
          <p:nvPr/>
        </p:nvGraphicFramePr>
        <p:xfrm>
          <a:off x="228600" y="2438400"/>
          <a:ext cx="990600" cy="1524000"/>
        </p:xfrm>
        <a:graphic>
          <a:graphicData uri="http://schemas.openxmlformats.org/drawingml/2006/table">
            <a:tbl>
              <a:tblPr firstRow="1" bandRow="1">
                <a:tableStyleId>{2D5ABB26-0587-4C30-8999-92F81FD0307C}</a:tableStyleId>
              </a:tblPr>
              <a:tblGrid>
                <a:gridCol w="990600"/>
              </a:tblGrid>
              <a:tr h="508000">
                <a:tc>
                  <a:txBody>
                    <a:bodyPr/>
                    <a:lstStyle/>
                    <a:p>
                      <a:r>
                        <a:rPr lang="en-US" sz="2400" dirty="0" smtClean="0"/>
                        <a:t>H</a:t>
                      </a:r>
                      <a:r>
                        <a:rPr lang="en-US" sz="2400" baseline="-25000" dirty="0" smtClean="0"/>
                        <a:t>0</a:t>
                      </a:r>
                      <a:r>
                        <a:rPr lang="en-US" sz="2400" baseline="0" dirty="0" smtClean="0"/>
                        <a:t> = Z</a:t>
                      </a:r>
                      <a:endParaRPr lang="en-US" sz="2400" dirty="0"/>
                    </a:p>
                  </a:txBody>
                  <a:tcPr/>
                </a:tc>
              </a:tr>
              <a:tr h="508000">
                <a:tc>
                  <a:txBody>
                    <a:bodyPr/>
                    <a:lstStyle/>
                    <a:p>
                      <a:r>
                        <a:rPr lang="en-US" sz="2400" dirty="0" smtClean="0"/>
                        <a:t>H</a:t>
                      </a:r>
                      <a:r>
                        <a:rPr lang="en-US" sz="2400" baseline="-25000" dirty="0" smtClean="0"/>
                        <a:t>1</a:t>
                      </a:r>
                      <a:r>
                        <a:rPr lang="en-US" sz="2400" dirty="0" smtClean="0"/>
                        <a:t> = 0</a:t>
                      </a:r>
                      <a:endParaRPr lang="en-US" sz="2400" dirty="0"/>
                    </a:p>
                  </a:txBody>
                  <a:tcPr/>
                </a:tc>
              </a:tr>
              <a:tr h="508000">
                <a:tc>
                  <a:txBody>
                    <a:bodyPr/>
                    <a:lstStyle/>
                    <a:p>
                      <a:r>
                        <a:rPr lang="en-US" sz="2400" dirty="0" smtClean="0"/>
                        <a:t>H</a:t>
                      </a:r>
                      <a:r>
                        <a:rPr lang="en-US" sz="2400" baseline="-25000" dirty="0" smtClean="0"/>
                        <a:t>2</a:t>
                      </a:r>
                      <a:r>
                        <a:rPr lang="en-US" sz="2400" baseline="0" dirty="0" smtClean="0"/>
                        <a:t> = 0</a:t>
                      </a:r>
                      <a:endParaRPr lang="en-US" sz="2400" dirty="0"/>
                    </a:p>
                  </a:txBody>
                  <a:tcPr/>
                </a:tc>
              </a:tr>
            </a:tbl>
          </a:graphicData>
        </a:graphic>
      </p:graphicFrame>
      <p:graphicFrame>
        <p:nvGraphicFramePr>
          <p:cNvPr id="13" name="Table 12"/>
          <p:cNvGraphicFramePr>
            <a:graphicFrameLocks noGrp="1"/>
          </p:cNvGraphicFramePr>
          <p:nvPr/>
        </p:nvGraphicFramePr>
        <p:xfrm>
          <a:off x="3352800" y="2438400"/>
          <a:ext cx="2286000" cy="1473200"/>
        </p:xfrm>
        <a:graphic>
          <a:graphicData uri="http://schemas.openxmlformats.org/drawingml/2006/table">
            <a:tbl>
              <a:tblPr firstRow="1" bandRow="1">
                <a:tableStyleId>{2D5ABB26-0587-4C30-8999-92F81FD0307C}</a:tableStyleId>
              </a:tblPr>
              <a:tblGrid>
                <a:gridCol w="2286000"/>
              </a:tblGrid>
              <a:tr h="508000">
                <a:tc>
                  <a:txBody>
                    <a:bodyPr/>
                    <a:lstStyle/>
                    <a:p>
                      <a:r>
                        <a:rPr lang="en-US" sz="2400" dirty="0" smtClean="0"/>
                        <a:t>H</a:t>
                      </a:r>
                      <a:r>
                        <a:rPr lang="en-US" sz="2400" baseline="-25000" dirty="0" smtClean="0"/>
                        <a:t>0</a:t>
                      </a:r>
                      <a:r>
                        <a:rPr lang="en-US" sz="2400" baseline="0" dirty="0" smtClean="0"/>
                        <a:t> = Z</a:t>
                      </a:r>
                      <a:endParaRPr lang="en-US" sz="2400" dirty="0"/>
                    </a:p>
                  </a:txBody>
                  <a:tcPr/>
                </a:tc>
              </a:tr>
              <a:tr h="508000">
                <a:tc>
                  <a:txBody>
                    <a:bodyPr/>
                    <a:lstStyle/>
                    <a:p>
                      <a:r>
                        <a:rPr lang="en-US" sz="2400" dirty="0" smtClean="0"/>
                        <a:t>H</a:t>
                      </a:r>
                      <a:r>
                        <a:rPr lang="en-US" sz="2400" baseline="-25000" dirty="0" smtClean="0"/>
                        <a:t>1</a:t>
                      </a:r>
                      <a:r>
                        <a:rPr lang="en-US" sz="2400" dirty="0" smtClean="0"/>
                        <a:t>= 0</a:t>
                      </a:r>
                      <a:endParaRPr lang="en-US" sz="2400" dirty="0"/>
                    </a:p>
                  </a:txBody>
                  <a:tcPr/>
                </a:tc>
              </a:tr>
              <a:tr h="355600">
                <a:tc>
                  <a:txBody>
                    <a:bodyPr/>
                    <a:lstStyle/>
                    <a:p>
                      <a:r>
                        <a:rPr lang="en-US" sz="2400" dirty="0" smtClean="0"/>
                        <a:t>H</a:t>
                      </a:r>
                      <a:r>
                        <a:rPr lang="en-US" sz="2400" baseline="-25000" dirty="0" smtClean="0"/>
                        <a:t>2</a:t>
                      </a:r>
                      <a:r>
                        <a:rPr lang="en-US" sz="2400" baseline="0" dirty="0" smtClean="0"/>
                        <a:t>= Z</a:t>
                      </a:r>
                      <a:endParaRPr lang="en-US" sz="2400" dirty="0"/>
                    </a:p>
                  </a:txBody>
                  <a:tcPr/>
                </a:tc>
              </a:tr>
            </a:tbl>
          </a:graphicData>
        </a:graphic>
      </p:graphicFrame>
      <p:graphicFrame>
        <p:nvGraphicFramePr>
          <p:cNvPr id="14" name="Table 13"/>
          <p:cNvGraphicFramePr>
            <a:graphicFrameLocks noGrp="1"/>
          </p:cNvGraphicFramePr>
          <p:nvPr/>
        </p:nvGraphicFramePr>
        <p:xfrm>
          <a:off x="6324600" y="2362200"/>
          <a:ext cx="2590800" cy="1524000"/>
        </p:xfrm>
        <a:graphic>
          <a:graphicData uri="http://schemas.openxmlformats.org/drawingml/2006/table">
            <a:tbl>
              <a:tblPr firstRow="1" bandRow="1">
                <a:tableStyleId>{2D5ABB26-0587-4C30-8999-92F81FD0307C}</a:tableStyleId>
              </a:tblPr>
              <a:tblGrid>
                <a:gridCol w="2590800"/>
              </a:tblGrid>
              <a:tr h="508000">
                <a:tc>
                  <a:txBody>
                    <a:bodyPr/>
                    <a:lstStyle/>
                    <a:p>
                      <a:r>
                        <a:rPr lang="en-US" sz="2400" dirty="0" smtClean="0"/>
                        <a:t>H</a:t>
                      </a:r>
                      <a:r>
                        <a:rPr lang="en-US" sz="2400" baseline="-25000" dirty="0" smtClean="0"/>
                        <a:t>0</a:t>
                      </a:r>
                      <a:r>
                        <a:rPr lang="en-US" sz="2400" baseline="0" dirty="0" smtClean="0"/>
                        <a:t> = Z</a:t>
                      </a:r>
                      <a:endParaRPr lang="en-US" sz="2400" dirty="0"/>
                    </a:p>
                  </a:txBody>
                  <a:tcPr/>
                </a:tc>
              </a:tr>
              <a:tr h="508000">
                <a:tc>
                  <a:txBody>
                    <a:bodyPr/>
                    <a:lstStyle/>
                    <a:p>
                      <a:r>
                        <a:rPr lang="en-US" sz="2400" dirty="0" smtClean="0"/>
                        <a:t>H</a:t>
                      </a:r>
                      <a:r>
                        <a:rPr lang="en-US" sz="2400" baseline="-25000" dirty="0" smtClean="0"/>
                        <a:t>1</a:t>
                      </a:r>
                      <a:r>
                        <a:rPr lang="en-US" sz="2400" baseline="0" dirty="0" smtClean="0"/>
                        <a:t> </a:t>
                      </a:r>
                      <a:r>
                        <a:rPr lang="en-US" sz="2400" dirty="0" smtClean="0"/>
                        <a:t>= </a:t>
                      </a:r>
                      <a:r>
                        <a:rPr lang="en-US" sz="2400" b="1" dirty="0" smtClean="0"/>
                        <a:t>Z</a:t>
                      </a:r>
                      <a:r>
                        <a:rPr lang="en-US" sz="2400" b="1" baseline="-25000" dirty="0" smtClean="0"/>
                        <a:t>2</a:t>
                      </a:r>
                      <a:endParaRPr lang="en-US" sz="2400" b="1" baseline="-25000" dirty="0"/>
                    </a:p>
                  </a:txBody>
                  <a:tcPr/>
                </a:tc>
              </a:tr>
              <a:tr h="508000">
                <a:tc>
                  <a:txBody>
                    <a:bodyPr/>
                    <a:lstStyle/>
                    <a:p>
                      <a:r>
                        <a:rPr lang="en-US" sz="2400" dirty="0" smtClean="0"/>
                        <a:t>H</a:t>
                      </a:r>
                      <a:r>
                        <a:rPr lang="en-US" sz="2400" baseline="-25000" dirty="0" smtClean="0"/>
                        <a:t>2</a:t>
                      </a:r>
                      <a:r>
                        <a:rPr lang="en-US" sz="2400" baseline="0" dirty="0" smtClean="0"/>
                        <a:t> = Z</a:t>
                      </a:r>
                      <a:endParaRPr lang="en-US" sz="2400" dirty="0"/>
                    </a:p>
                  </a:txBody>
                  <a:tcPr/>
                </a:tc>
              </a:tr>
            </a:tbl>
          </a:graphicData>
        </a:graphic>
      </p:graphicFrame>
      <p:graphicFrame>
        <p:nvGraphicFramePr>
          <p:cNvPr id="15" name="Table 14"/>
          <p:cNvGraphicFramePr>
            <a:graphicFrameLocks noGrp="1"/>
          </p:cNvGraphicFramePr>
          <p:nvPr/>
        </p:nvGraphicFramePr>
        <p:xfrm>
          <a:off x="1295400" y="2438400"/>
          <a:ext cx="1676400" cy="1554480"/>
        </p:xfrm>
        <a:graphic>
          <a:graphicData uri="http://schemas.openxmlformats.org/drawingml/2006/table">
            <a:tbl>
              <a:tblPr firstRow="1" bandRow="1">
                <a:tableStyleId>{8A107856-5554-42FB-B03E-39F5DBC370BA}</a:tableStyleId>
              </a:tblPr>
              <a:tblGrid>
                <a:gridCol w="558800"/>
                <a:gridCol w="558800"/>
                <a:gridCol w="558800"/>
              </a:tblGrid>
              <a:tr h="457200">
                <a:tc>
                  <a:txBody>
                    <a:bodyPr/>
                    <a:lstStyle/>
                    <a:p>
                      <a:pPr algn="ctr"/>
                      <a:r>
                        <a:rPr lang="en-US" sz="2800" b="1" dirty="0" smtClean="0"/>
                        <a:t>-1</a:t>
                      </a:r>
                      <a:endParaRPr lang="en-US" sz="2800" b="1"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57200">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0</a:t>
                      </a:r>
                      <a:endParaRPr lang="en-US" sz="2800" dirty="0"/>
                    </a:p>
                  </a:txBody>
                  <a:tcPr/>
                </a:tc>
              </a:tr>
              <a:tr h="4572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r>
            </a:tbl>
          </a:graphicData>
        </a:graphic>
      </p:graphicFrame>
      <p:graphicFrame>
        <p:nvGraphicFramePr>
          <p:cNvPr id="16" name="Table 15"/>
          <p:cNvGraphicFramePr>
            <a:graphicFrameLocks noGrp="1"/>
          </p:cNvGraphicFramePr>
          <p:nvPr/>
        </p:nvGraphicFramePr>
        <p:xfrm>
          <a:off x="4343400" y="2362200"/>
          <a:ext cx="1600200" cy="1554480"/>
        </p:xfrm>
        <a:graphic>
          <a:graphicData uri="http://schemas.openxmlformats.org/drawingml/2006/table">
            <a:tbl>
              <a:tblPr firstRow="1" bandRow="1">
                <a:tableStyleId>{8A107856-5554-42FB-B03E-39F5DBC370BA}</a:tableStyleId>
              </a:tblPr>
              <a:tblGrid>
                <a:gridCol w="533400"/>
                <a:gridCol w="533400"/>
                <a:gridCol w="533400"/>
              </a:tblGrid>
              <a:tr h="365760">
                <a:tc>
                  <a:txBody>
                    <a:bodyPr/>
                    <a:lstStyle/>
                    <a:p>
                      <a:pPr algn="ctr"/>
                      <a:r>
                        <a:rPr lang="en-US" sz="2800" dirty="0" smtClean="0"/>
                        <a:t>-1</a:t>
                      </a:r>
                      <a:endParaRPr lang="en-US" sz="2800"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82600">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c>
                  <a:txBody>
                    <a:bodyPr/>
                    <a:lstStyle/>
                    <a:p>
                      <a:pPr algn="ctr"/>
                      <a:r>
                        <a:rPr lang="en-US" sz="2800" dirty="0" smtClean="0"/>
                        <a:t>0</a:t>
                      </a:r>
                      <a:endParaRPr lang="en-US" sz="2800" dirty="0"/>
                    </a:p>
                  </a:txBody>
                  <a:tcPr/>
                </a:tc>
              </a:tr>
              <a:tr h="4826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r>
            </a:tbl>
          </a:graphicData>
        </a:graphic>
      </p:graphicFrame>
      <p:graphicFrame>
        <p:nvGraphicFramePr>
          <p:cNvPr id="17" name="Table 16"/>
          <p:cNvGraphicFramePr>
            <a:graphicFrameLocks noGrp="1"/>
          </p:cNvGraphicFramePr>
          <p:nvPr/>
        </p:nvGraphicFramePr>
        <p:xfrm>
          <a:off x="7467600" y="2362200"/>
          <a:ext cx="1676400" cy="1554480"/>
        </p:xfrm>
        <a:graphic>
          <a:graphicData uri="http://schemas.openxmlformats.org/drawingml/2006/table">
            <a:tbl>
              <a:tblPr firstRow="1" bandRow="1">
                <a:tableStyleId>{8A107856-5554-42FB-B03E-39F5DBC370BA}</a:tableStyleId>
              </a:tblPr>
              <a:tblGrid>
                <a:gridCol w="558800"/>
                <a:gridCol w="558800"/>
                <a:gridCol w="558800"/>
              </a:tblGrid>
              <a:tr h="457200">
                <a:tc>
                  <a:txBody>
                    <a:bodyPr/>
                    <a:lstStyle/>
                    <a:p>
                      <a:pPr algn="ctr"/>
                      <a:r>
                        <a:rPr lang="en-US" sz="2800" dirty="0" smtClean="0"/>
                        <a:t>-1</a:t>
                      </a:r>
                      <a:endParaRPr lang="en-US" sz="2800" dirty="0"/>
                    </a:p>
                  </a:txBody>
                  <a:tcPr/>
                </a:tc>
                <a:tc>
                  <a:txBody>
                    <a:bodyPr/>
                    <a:lstStyle/>
                    <a:p>
                      <a:pPr algn="ctr"/>
                      <a:r>
                        <a:rPr lang="en-US" sz="2800" b="0" dirty="0" smtClean="0"/>
                        <a:t>0</a:t>
                      </a:r>
                      <a:endParaRPr lang="en-US" sz="2800" b="0" dirty="0"/>
                    </a:p>
                  </a:txBody>
                  <a:tcPr/>
                </a:tc>
                <a:tc>
                  <a:txBody>
                    <a:bodyPr/>
                    <a:lstStyle/>
                    <a:p>
                      <a:pPr algn="ctr"/>
                      <a:r>
                        <a:rPr lang="en-US" sz="2800" b="0" dirty="0" smtClean="0"/>
                        <a:t>0</a:t>
                      </a:r>
                    </a:p>
                  </a:txBody>
                  <a:tcPr/>
                </a:tc>
              </a:tr>
              <a:tr h="457200">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c>
                  <a:txBody>
                    <a:bodyPr/>
                    <a:lstStyle/>
                    <a:p>
                      <a:pPr algn="ctr"/>
                      <a:r>
                        <a:rPr lang="en-US" sz="2800" dirty="0" smtClean="0"/>
                        <a:t>0</a:t>
                      </a:r>
                      <a:endParaRPr lang="en-US" sz="2800" dirty="0"/>
                    </a:p>
                  </a:txBody>
                  <a:tcPr/>
                </a:tc>
              </a:tr>
              <a:tr h="457200">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b="1" dirty="0" smtClean="0"/>
                        <a:t>-1</a:t>
                      </a:r>
                      <a:endParaRPr lang="en-US" sz="2800" b="1" dirty="0"/>
                    </a:p>
                  </a:txBody>
                  <a:tcPr/>
                </a:tc>
              </a:tr>
            </a:tbl>
          </a:graphicData>
        </a:graphic>
      </p:graphicFrame>
      <p:sp>
        <p:nvSpPr>
          <p:cNvPr id="18" name="Rectangle 17"/>
          <p:cNvSpPr/>
          <p:nvPr/>
        </p:nvSpPr>
        <p:spPr>
          <a:xfrm>
            <a:off x="304800" y="228600"/>
            <a:ext cx="8839200" cy="1815882"/>
          </a:xfrm>
          <a:prstGeom prst="rect">
            <a:avLst/>
          </a:prstGeom>
        </p:spPr>
        <p:txBody>
          <a:bodyPr wrap="square">
            <a:spAutoFit/>
          </a:bodyPr>
          <a:lstStyle/>
          <a:p>
            <a:pPr>
              <a:buNone/>
            </a:pPr>
            <a:r>
              <a:rPr lang="en-US" sz="2800" dirty="0" smtClean="0"/>
              <a:t>Recall….</a:t>
            </a:r>
          </a:p>
          <a:p>
            <a:pPr>
              <a:buNone/>
            </a:pPr>
            <a:r>
              <a:rPr lang="en-US" sz="2800" dirty="0" smtClean="0"/>
              <a:t>H</a:t>
            </a:r>
            <a:r>
              <a:rPr lang="en-US" sz="2800" baseline="-25000" dirty="0" smtClean="0"/>
              <a:t>0</a:t>
            </a:r>
            <a:r>
              <a:rPr lang="en-US" sz="2800" dirty="0" smtClean="0"/>
              <a:t>(X) counts the number of connected components</a:t>
            </a:r>
          </a:p>
          <a:p>
            <a:pPr>
              <a:buNone/>
            </a:pPr>
            <a:r>
              <a:rPr lang="en-US" sz="2800" dirty="0" smtClean="0"/>
              <a:t>H</a:t>
            </a:r>
            <a:r>
              <a:rPr lang="en-US" sz="2800" baseline="-25000" dirty="0" smtClean="0"/>
              <a:t>1</a:t>
            </a:r>
            <a:r>
              <a:rPr lang="en-US" sz="2800" dirty="0" smtClean="0"/>
              <a:t>(X) counts the number of distinct non-contractible loops</a:t>
            </a:r>
          </a:p>
          <a:p>
            <a:pPr>
              <a:buNone/>
            </a:pPr>
            <a:r>
              <a:rPr lang="en-US" sz="2800" dirty="0" smtClean="0"/>
              <a:t>H</a:t>
            </a:r>
            <a:r>
              <a:rPr lang="en-US" sz="2800" baseline="-25000" dirty="0" smtClean="0"/>
              <a:t>2</a:t>
            </a:r>
            <a:r>
              <a:rPr lang="en-US" sz="2800" dirty="0" smtClean="0"/>
              <a:t>(X) counts the distinct non-collapsible pockets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21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915400" cy="6555641"/>
          </a:xfrm>
          <a:prstGeom prst="rect">
            <a:avLst/>
          </a:prstGeom>
          <a:noFill/>
        </p:spPr>
        <p:txBody>
          <a:bodyPr wrap="square" rtlCol="0">
            <a:spAutoFit/>
          </a:bodyPr>
          <a:lstStyle/>
          <a:p>
            <a:r>
              <a:rPr lang="en-US" sz="2800" i="1" dirty="0" smtClean="0">
                <a:solidFill>
                  <a:srgbClr val="0070C0"/>
                </a:solidFill>
              </a:rPr>
              <a:t>Can we take orbit </a:t>
            </a:r>
            <a:r>
              <a:rPr lang="en-US" sz="2800" i="1" dirty="0" smtClean="0">
                <a:solidFill>
                  <a:srgbClr val="0070C0"/>
                </a:solidFill>
              </a:rPr>
              <a:t>spaces </a:t>
            </a:r>
            <a:r>
              <a:rPr lang="en-US" sz="2800" i="1" dirty="0" smtClean="0">
                <a:solidFill>
                  <a:srgbClr val="0070C0"/>
                </a:solidFill>
              </a:rPr>
              <a:t>of higher dimensional spheres?</a:t>
            </a:r>
          </a:p>
          <a:p>
            <a:pPr>
              <a:buFont typeface="Arial" pitchFamily="34" charset="0"/>
              <a:buChar char="•"/>
            </a:pPr>
            <a:endParaRPr lang="en-US" sz="2800" dirty="0"/>
          </a:p>
          <a:p>
            <a:r>
              <a:rPr lang="en-US" sz="2800" dirty="0" smtClean="0"/>
              <a:t>Yes!  To take a quotient of an </a:t>
            </a:r>
            <a:r>
              <a:rPr lang="en-US" sz="2800" i="1" dirty="0" smtClean="0"/>
              <a:t>n</a:t>
            </a:r>
            <a:r>
              <a:rPr lang="en-US" sz="2800" dirty="0" smtClean="0"/>
              <a:t>-sphere, you just need an </a:t>
            </a:r>
            <a:r>
              <a:rPr lang="en-US" sz="2800" dirty="0" err="1" smtClean="0">
                <a:solidFill>
                  <a:srgbClr val="00B050"/>
                </a:solidFill>
              </a:rPr>
              <a:t>orthonormal</a:t>
            </a:r>
            <a:r>
              <a:rPr lang="en-US" sz="2800" dirty="0" smtClean="0"/>
              <a:t> (n+1) × (n+1) matrix.  </a:t>
            </a:r>
          </a:p>
          <a:p>
            <a:endParaRPr lang="en-US" sz="2800" dirty="0" smtClean="0"/>
          </a:p>
          <a:p>
            <a:r>
              <a:rPr lang="en-US" sz="2800" dirty="0" smtClean="0"/>
              <a:t>This will define a linear map that preserves distance from the origin, and </a:t>
            </a:r>
            <a:r>
              <a:rPr lang="en-US" sz="2800" b="1" dirty="0" smtClean="0"/>
              <a:t>thus sends points on the sphere to points on the sphere</a:t>
            </a:r>
            <a:r>
              <a:rPr lang="en-US" sz="2800" dirty="0" smtClean="0"/>
              <a:t>.  </a:t>
            </a:r>
          </a:p>
          <a:p>
            <a:endParaRPr lang="en-US" sz="2800" dirty="0" smtClean="0"/>
          </a:p>
          <a:p>
            <a:r>
              <a:rPr lang="en-US" sz="2800" dirty="0" smtClean="0"/>
              <a:t>We can identify points that are mapped to each other (taking equivalence classes again) to get a quotient space</a:t>
            </a:r>
            <a:endParaRPr lang="en-US" sz="2800" dirty="0" smtClean="0"/>
          </a:p>
          <a:p>
            <a:endParaRPr lang="en-US" sz="2800" dirty="0" smtClean="0"/>
          </a:p>
          <a:p>
            <a:endParaRPr lang="en-US" sz="2800" dirty="0" smtClean="0"/>
          </a:p>
          <a:p>
            <a:endParaRPr lang="en-US" sz="2800" dirty="0"/>
          </a:p>
          <a:p>
            <a:pPr>
              <a:buFont typeface="Arial" pitchFamily="34" charset="0"/>
              <a:buChar char="•"/>
            </a:pPr>
            <a:endParaRPr lang="en-US" sz="2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9952851"/>
          </a:xfrm>
          <a:prstGeom prst="rect">
            <a:avLst/>
          </a:prstGeom>
          <a:noFill/>
        </p:spPr>
        <p:txBody>
          <a:bodyPr wrap="square" rtlCol="0">
            <a:spAutoFit/>
          </a:bodyPr>
          <a:lstStyle/>
          <a:p>
            <a:r>
              <a:rPr lang="en-US" sz="2800" i="1" dirty="0" smtClean="0">
                <a:solidFill>
                  <a:srgbClr val="0070C0"/>
                </a:solidFill>
              </a:rPr>
              <a:t>What if a group of symmetries generated by more than one symmetry?</a:t>
            </a:r>
          </a:p>
          <a:p>
            <a:pPr>
              <a:buFont typeface="Arial" pitchFamily="34" charset="0"/>
              <a:buChar char="•"/>
            </a:pPr>
            <a:endParaRPr lang="en-US" sz="2800" dirty="0">
              <a:solidFill>
                <a:schemeClr val="accent4"/>
              </a:solidFill>
            </a:endParaRPr>
          </a:p>
          <a:p>
            <a:r>
              <a:rPr lang="en-US" sz="2800" dirty="0" smtClean="0">
                <a:solidFill>
                  <a:schemeClr val="tx2"/>
                </a:solidFill>
              </a:rPr>
              <a:t>No problem!  </a:t>
            </a:r>
            <a:r>
              <a:rPr lang="en-US" sz="2800" dirty="0" smtClean="0">
                <a:solidFill>
                  <a:schemeClr val="tx2"/>
                </a:solidFill>
              </a:rPr>
              <a:t>For now, we </a:t>
            </a:r>
            <a:r>
              <a:rPr lang="en-US" sz="2800" b="1" dirty="0" smtClean="0">
                <a:solidFill>
                  <a:schemeClr val="tx2"/>
                </a:solidFill>
              </a:rPr>
              <a:t>will</a:t>
            </a:r>
            <a:r>
              <a:rPr lang="en-US" sz="2800" dirty="0" smtClean="0">
                <a:solidFill>
                  <a:schemeClr val="tx2"/>
                </a:solidFill>
              </a:rPr>
              <a:t> need to assume that all the generating symmetries in your group commute.</a:t>
            </a:r>
          </a:p>
          <a:p>
            <a:endParaRPr lang="en-US" sz="2800" dirty="0">
              <a:solidFill>
                <a:schemeClr val="tx2"/>
              </a:solidFill>
            </a:endParaRPr>
          </a:p>
          <a:p>
            <a:r>
              <a:rPr lang="en-US" sz="2800" dirty="0" smtClean="0">
                <a:solidFill>
                  <a:schemeClr val="tx2"/>
                </a:solidFill>
              </a:rPr>
              <a:t>For  example, imagine a 2-sphere with two different axes, one perpendicular to the ground and one parallel.</a:t>
            </a:r>
          </a:p>
          <a:p>
            <a:r>
              <a:rPr lang="en-US" sz="2800" dirty="0" smtClean="0">
                <a:solidFill>
                  <a:schemeClr val="tx2"/>
                </a:solidFill>
              </a:rPr>
              <a:t>Lets rotate around each of these axes by 180</a:t>
            </a:r>
            <a:r>
              <a:rPr lang="en-US" sz="2800" dirty="0" smtClean="0">
                <a:solidFill>
                  <a:schemeClr val="tx2"/>
                </a:solidFill>
                <a:sym typeface="Symbol"/>
              </a:rPr>
              <a:t></a:t>
            </a:r>
          </a:p>
          <a:p>
            <a:r>
              <a:rPr lang="en-US" sz="2800" dirty="0" smtClean="0">
                <a:solidFill>
                  <a:srgbClr val="00B050"/>
                </a:solidFill>
                <a:sym typeface="Symbol"/>
              </a:rPr>
              <a:t>(an action </a:t>
            </a:r>
            <a:r>
              <a:rPr lang="en-US" sz="2800" dirty="0" smtClean="0">
                <a:solidFill>
                  <a:srgbClr val="00B050"/>
                </a:solidFill>
                <a:sym typeface="Symbol"/>
              </a:rPr>
              <a:t>of Z</a:t>
            </a:r>
            <a:r>
              <a:rPr lang="en-US" sz="2800" baseline="-25000" dirty="0" smtClean="0">
                <a:solidFill>
                  <a:srgbClr val="00B050"/>
                </a:solidFill>
                <a:sym typeface="Symbol"/>
              </a:rPr>
              <a:t>2</a:t>
            </a:r>
            <a:r>
              <a:rPr lang="en-US" sz="2800" dirty="0" smtClean="0">
                <a:solidFill>
                  <a:srgbClr val="00B050"/>
                </a:solidFill>
                <a:sym typeface="Symbol"/>
              </a:rPr>
              <a:t> x Z</a:t>
            </a:r>
            <a:r>
              <a:rPr lang="en-US" sz="2800" baseline="-25000" dirty="0" smtClean="0">
                <a:solidFill>
                  <a:srgbClr val="00B050"/>
                </a:solidFill>
                <a:sym typeface="Symbol"/>
              </a:rPr>
              <a:t>2</a:t>
            </a:r>
            <a:r>
              <a:rPr lang="en-US" sz="2800" dirty="0" smtClean="0">
                <a:solidFill>
                  <a:srgbClr val="00B050"/>
                </a:solidFill>
                <a:sym typeface="Symbol"/>
              </a:rPr>
              <a:t>)</a:t>
            </a:r>
            <a:endParaRPr lang="en-US" sz="2800" baseline="-25000" dirty="0" smtClean="0">
              <a:solidFill>
                <a:schemeClr val="tx2"/>
              </a:solidFill>
              <a:sym typeface="Symbol"/>
            </a:endParaRPr>
          </a:p>
          <a:p>
            <a:endParaRPr lang="en-US" sz="2800" dirty="0">
              <a:solidFill>
                <a:schemeClr val="tx2"/>
              </a:solidFill>
              <a:sym typeface="Symbol"/>
            </a:endParaRPr>
          </a:p>
          <a:p>
            <a:r>
              <a:rPr lang="en-US" sz="2800" dirty="0" smtClean="0">
                <a:solidFill>
                  <a:schemeClr val="tx2"/>
                </a:solidFill>
                <a:sym typeface="Symbol"/>
              </a:rPr>
              <a:t>The first rotation yields a football: North and South poles are </a:t>
            </a:r>
            <a:r>
              <a:rPr lang="en-US" sz="2800" dirty="0" smtClean="0">
                <a:solidFill>
                  <a:srgbClr val="00B050"/>
                </a:solidFill>
                <a:sym typeface="Symbol"/>
              </a:rPr>
              <a:t>singular (pointy)</a:t>
            </a:r>
            <a:r>
              <a:rPr lang="en-US" sz="2800" dirty="0" smtClean="0">
                <a:solidFill>
                  <a:schemeClr val="tx2"/>
                </a:solidFill>
                <a:sym typeface="Symbol"/>
              </a:rPr>
              <a:t>.  </a:t>
            </a:r>
            <a:r>
              <a:rPr lang="en-US" sz="2800" dirty="0" smtClean="0">
                <a:solidFill>
                  <a:schemeClr val="tx2"/>
                </a:solidFill>
                <a:sym typeface="Symbol"/>
              </a:rPr>
              <a:t>Rotating the football once again will result in two new singular points at the east and west.  However, the north and south poles will be identified.  The result is a 3-pointed triangular pillow .</a:t>
            </a:r>
            <a:endParaRPr lang="en-US" sz="2800" dirty="0" smtClean="0">
              <a:solidFill>
                <a:schemeClr val="tx2"/>
              </a:solidFill>
            </a:endParaRPr>
          </a:p>
          <a:p>
            <a:pPr>
              <a:buFont typeface="Arial" pitchFamily="34" charset="0"/>
              <a:buChar char="•"/>
            </a:pPr>
            <a:endParaRPr lang="en-US" sz="2800" dirty="0" smtClean="0">
              <a:solidFill>
                <a:schemeClr val="accent4"/>
              </a:solidFill>
            </a:endParaRPr>
          </a:p>
          <a:p>
            <a:pPr>
              <a:buFont typeface="Arial" pitchFamily="34" charset="0"/>
              <a:buChar char="•"/>
            </a:pPr>
            <a:endParaRPr lang="en-US" sz="2800" dirty="0">
              <a:solidFill>
                <a:schemeClr val="accent4"/>
              </a:solidFill>
            </a:endParaRPr>
          </a:p>
          <a:p>
            <a:pPr>
              <a:buFont typeface="Arial" pitchFamily="34" charset="0"/>
              <a:buChar char="•"/>
            </a:pPr>
            <a:endParaRPr lang="en-US" sz="2800" dirty="0" smtClean="0">
              <a:solidFill>
                <a:schemeClr val="accent4"/>
              </a:solidFill>
            </a:endParaRPr>
          </a:p>
          <a:p>
            <a:pPr>
              <a:buFont typeface="Arial" pitchFamily="34" charset="0"/>
              <a:buChar char="•"/>
            </a:pPr>
            <a:endParaRPr lang="en-US" sz="2800" dirty="0">
              <a:solidFill>
                <a:schemeClr val="accent4"/>
              </a:solidFill>
            </a:endParaRPr>
          </a:p>
          <a:p>
            <a:endParaRPr lang="en-US" sz="2800" dirty="0"/>
          </a:p>
          <a:p>
            <a:pPr>
              <a:buFont typeface="Arial" pitchFamily="34" charset="0"/>
              <a:buChar char="•"/>
            </a:pPr>
            <a:endParaRPr lang="en-US" sz="2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8610600" cy="6124754"/>
          </a:xfrm>
          <a:prstGeom prst="rect">
            <a:avLst/>
          </a:prstGeom>
        </p:spPr>
        <p:txBody>
          <a:bodyPr wrap="square">
            <a:spAutoFit/>
          </a:bodyPr>
          <a:lstStyle/>
          <a:p>
            <a:r>
              <a:rPr lang="en-US" sz="2800" i="1" dirty="0" smtClean="0">
                <a:solidFill>
                  <a:srgbClr val="0070C0"/>
                </a:solidFill>
              </a:rPr>
              <a:t>Can we predict the homology of a quotient based on the matrices that describes the generating symmetries?</a:t>
            </a:r>
          </a:p>
          <a:p>
            <a:endParaRPr lang="en-US" sz="2800" dirty="0" smtClean="0"/>
          </a:p>
          <a:p>
            <a:r>
              <a:rPr lang="en-US" sz="2800" dirty="0" smtClean="0"/>
              <a:t>Only one symmetry is required to generate the group, then we can (H. 2010)  </a:t>
            </a:r>
            <a:r>
              <a:rPr lang="en-US" sz="2800" dirty="0" smtClean="0">
                <a:solidFill>
                  <a:srgbClr val="00B050"/>
                </a:solidFill>
              </a:rPr>
              <a:t>(cyclic group action)</a:t>
            </a:r>
          </a:p>
          <a:p>
            <a:endParaRPr lang="en-US" sz="2800" dirty="0" smtClean="0"/>
          </a:p>
          <a:p>
            <a:r>
              <a:rPr lang="en-US" sz="2800" dirty="0" smtClean="0"/>
              <a:t>If the symmetries for the group .  </a:t>
            </a:r>
            <a:r>
              <a:rPr lang="en-US" sz="2800" dirty="0" smtClean="0"/>
              <a:t>(Swartz ’99)</a:t>
            </a:r>
          </a:p>
          <a:p>
            <a:r>
              <a:rPr lang="en-US" sz="2800" dirty="0" smtClean="0">
                <a:solidFill>
                  <a:srgbClr val="00B050"/>
                </a:solidFill>
              </a:rPr>
              <a:t>(Elementary </a:t>
            </a:r>
            <a:r>
              <a:rPr lang="en-US" sz="2800" dirty="0" err="1" smtClean="0">
                <a:solidFill>
                  <a:srgbClr val="00B050"/>
                </a:solidFill>
              </a:rPr>
              <a:t>abelian</a:t>
            </a:r>
            <a:r>
              <a:rPr lang="en-US" sz="2800" dirty="0" smtClean="0">
                <a:solidFill>
                  <a:srgbClr val="00B050"/>
                </a:solidFill>
              </a:rPr>
              <a:t> p-group action)</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p:txBody>
      </p:sp>
      <p:pic>
        <p:nvPicPr>
          <p:cNvPr id="23554" name="Picture 2"/>
          <p:cNvPicPr>
            <a:picLocks noChangeAspect="1" noChangeArrowheads="1"/>
          </p:cNvPicPr>
          <p:nvPr/>
        </p:nvPicPr>
        <p:blipFill>
          <a:blip r:embed="rId2" cstate="print"/>
          <a:srcRect/>
          <a:stretch>
            <a:fillRect/>
          </a:stretch>
        </p:blipFill>
        <p:spPr bwMode="auto">
          <a:xfrm>
            <a:off x="0" y="4114800"/>
            <a:ext cx="91440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
            <a:ext cx="8305800" cy="4832092"/>
          </a:xfrm>
          <a:prstGeom prst="rect">
            <a:avLst/>
          </a:prstGeom>
          <a:noFill/>
        </p:spPr>
        <p:txBody>
          <a:bodyPr wrap="square" rtlCol="0">
            <a:spAutoFit/>
          </a:bodyPr>
          <a:lstStyle/>
          <a:p>
            <a:r>
              <a:rPr lang="en-US" sz="2800" i="1" dirty="0" smtClean="0">
                <a:solidFill>
                  <a:srgbClr val="0070C0"/>
                </a:solidFill>
              </a:rPr>
              <a:t>What if we quotient by a continuous rather than a discrete symmetry?</a:t>
            </a:r>
          </a:p>
          <a:p>
            <a:endParaRPr lang="en-US" sz="2800" dirty="0" smtClean="0"/>
          </a:p>
          <a:p>
            <a:r>
              <a:rPr lang="en-US" sz="2800" dirty="0" smtClean="0"/>
              <a:t>Imagine a globe designed to rotate on the earth’s axis.   Now spin the globe fast.  This displays an infinite group of rotational symmetries that sends any point on earth to every other point at the same </a:t>
            </a:r>
            <a:r>
              <a:rPr lang="en-US" sz="2800" dirty="0" err="1" smtClean="0"/>
              <a:t>lattitude</a:t>
            </a:r>
            <a:r>
              <a:rPr lang="en-US" sz="2800" dirty="0" smtClean="0"/>
              <a:t>.  The </a:t>
            </a:r>
            <a:r>
              <a:rPr lang="en-US" sz="2800" i="1" dirty="0" smtClean="0"/>
              <a:t>circle </a:t>
            </a:r>
            <a:r>
              <a:rPr lang="en-US" sz="2800" dirty="0" smtClean="0"/>
              <a:t>is the group acting on the sphere.</a:t>
            </a:r>
            <a:endParaRPr lang="en-US" sz="2800" dirty="0" smtClean="0"/>
          </a:p>
          <a:p>
            <a:endParaRPr lang="en-US" sz="2800" dirty="0"/>
          </a:p>
          <a:p>
            <a:r>
              <a:rPr lang="en-US" sz="2800" dirty="0" smtClean="0"/>
              <a:t>The </a:t>
            </a:r>
            <a:r>
              <a:rPr lang="en-US" sz="2800" i="1" dirty="0" smtClean="0"/>
              <a:t>orbit space</a:t>
            </a:r>
            <a:r>
              <a:rPr lang="en-US" sz="2800" dirty="0" smtClean="0"/>
              <a:t> of this action would be one point for every line of </a:t>
            </a:r>
            <a:r>
              <a:rPr lang="en-US" sz="2800" dirty="0" err="1" smtClean="0"/>
              <a:t>lattitude</a:t>
            </a:r>
            <a:r>
              <a:rPr lang="en-US" sz="2800" dirty="0" smtClean="0"/>
              <a:t>.</a:t>
            </a:r>
            <a:endParaRPr lang="en-US" sz="2800" dirty="0"/>
          </a:p>
        </p:txBody>
      </p:sp>
      <p:pic>
        <p:nvPicPr>
          <p:cNvPr id="4" name="Picture 2"/>
          <p:cNvPicPr>
            <a:picLocks noChangeAspect="1" noChangeArrowheads="1"/>
          </p:cNvPicPr>
          <p:nvPr/>
        </p:nvPicPr>
        <p:blipFill>
          <a:blip r:embed="rId2" cstate="print"/>
          <a:srcRect/>
          <a:stretch>
            <a:fillRect/>
          </a:stretch>
        </p:blipFill>
        <p:spPr bwMode="auto">
          <a:xfrm>
            <a:off x="-35830" y="4876800"/>
            <a:ext cx="8974362" cy="198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020762"/>
          </a:xfrm>
        </p:spPr>
        <p:txBody>
          <a:bodyPr>
            <a:normAutofit fontScale="90000"/>
          </a:bodyPr>
          <a:lstStyle/>
          <a:p>
            <a:r>
              <a:rPr lang="en-US" dirty="0" smtClean="0">
                <a:solidFill>
                  <a:srgbClr val="0070C0"/>
                </a:solidFill>
              </a:rPr>
              <a:t>Accreditations and recommended reading</a:t>
            </a:r>
            <a:endParaRPr lang="en-US" dirty="0">
              <a:solidFill>
                <a:srgbClr val="0070C0"/>
              </a:solidFill>
            </a:endParaRPr>
          </a:p>
        </p:txBody>
      </p:sp>
      <p:sp>
        <p:nvSpPr>
          <p:cNvPr id="3" name="TextBox 2"/>
          <p:cNvSpPr txBox="1"/>
          <p:nvPr/>
        </p:nvSpPr>
        <p:spPr>
          <a:xfrm>
            <a:off x="228600" y="914400"/>
            <a:ext cx="8915400" cy="6247864"/>
          </a:xfrm>
          <a:prstGeom prst="rect">
            <a:avLst/>
          </a:prstGeom>
          <a:noFill/>
        </p:spPr>
        <p:txBody>
          <a:bodyPr wrap="square" rtlCol="0">
            <a:spAutoFit/>
          </a:bodyPr>
          <a:lstStyle/>
          <a:p>
            <a:r>
              <a:rPr lang="en-US" sz="2800" i="1" dirty="0" smtClean="0"/>
              <a:t>Flatland</a:t>
            </a:r>
            <a:r>
              <a:rPr lang="en-US" sz="2800" dirty="0" smtClean="0"/>
              <a:t>,  Edwin A. Abbot</a:t>
            </a:r>
          </a:p>
          <a:p>
            <a:r>
              <a:rPr lang="en-US" sz="2800" i="1" dirty="0" err="1" smtClean="0"/>
              <a:t>Sphereland</a:t>
            </a:r>
            <a:r>
              <a:rPr lang="en-US" sz="2800" dirty="0" smtClean="0"/>
              <a:t>, </a:t>
            </a:r>
            <a:r>
              <a:rPr lang="en-US" sz="2800" dirty="0" err="1" smtClean="0"/>
              <a:t>Dionys</a:t>
            </a:r>
            <a:r>
              <a:rPr lang="en-US" sz="2800" dirty="0" smtClean="0"/>
              <a:t> Burger</a:t>
            </a:r>
          </a:p>
          <a:p>
            <a:r>
              <a:rPr lang="en-US" sz="2800" b="1" i="1" dirty="0" smtClean="0"/>
              <a:t>The Shape of Space</a:t>
            </a:r>
            <a:r>
              <a:rPr lang="en-US" sz="2800" b="1" dirty="0" smtClean="0"/>
              <a:t>, Jeff Weeks</a:t>
            </a:r>
          </a:p>
          <a:p>
            <a:endParaRPr lang="en-US" sz="2800" dirty="0" smtClean="0"/>
          </a:p>
          <a:p>
            <a:r>
              <a:rPr lang="en-US" sz="2800" u="sng" dirty="0" smtClean="0"/>
              <a:t>Clips:</a:t>
            </a:r>
          </a:p>
          <a:p>
            <a:pPr>
              <a:buFont typeface="Arial" pitchFamily="34" charset="0"/>
              <a:buChar char="•"/>
            </a:pPr>
            <a:r>
              <a:rPr lang="en-US" sz="2800" i="1" dirty="0" smtClean="0"/>
              <a:t>Flatland: The Movie.  </a:t>
            </a:r>
            <a:r>
              <a:rPr lang="en-US" sz="2800" dirty="0" smtClean="0"/>
              <a:t>Flat World Productions, 2007</a:t>
            </a:r>
            <a:endParaRPr lang="en-US" sz="2800" dirty="0"/>
          </a:p>
          <a:p>
            <a:pPr>
              <a:buFont typeface="Arial" pitchFamily="34" charset="0"/>
              <a:buChar char="•"/>
            </a:pPr>
            <a:endParaRPr lang="en-US" sz="2800" i="1" dirty="0" smtClean="0"/>
          </a:p>
          <a:p>
            <a:pPr>
              <a:buFont typeface="Arial" pitchFamily="34" charset="0"/>
              <a:buChar char="•"/>
            </a:pPr>
            <a:r>
              <a:rPr lang="en-US" sz="2800" i="1" dirty="0" err="1" smtClean="0"/>
              <a:t>Mobius</a:t>
            </a:r>
            <a:r>
              <a:rPr lang="en-US" sz="2800" i="1" dirty="0" smtClean="0"/>
              <a:t> Story: Wind and </a:t>
            </a:r>
            <a:r>
              <a:rPr lang="en-US" sz="2800" i="1" dirty="0" err="1" smtClean="0"/>
              <a:t>Mr.Ug</a:t>
            </a:r>
            <a:r>
              <a:rPr lang="en-US" sz="2800" dirty="0" smtClean="0"/>
              <a:t> by Vi Hart</a:t>
            </a:r>
            <a:r>
              <a:rPr lang="en-US" sz="2800" i="1" dirty="0" smtClean="0"/>
              <a:t>, </a:t>
            </a:r>
            <a:r>
              <a:rPr lang="en-US" sz="2800" dirty="0" smtClean="0">
                <a:hlinkClick r:id="rId2"/>
              </a:rPr>
              <a:t>www.vihart.com</a:t>
            </a:r>
            <a:endParaRPr lang="en-US" sz="2800" dirty="0" smtClean="0"/>
          </a:p>
          <a:p>
            <a:pPr>
              <a:buFont typeface="Arial" pitchFamily="34" charset="0"/>
              <a:buChar char="•"/>
            </a:pPr>
            <a:endParaRPr lang="en-US" sz="2800" i="1" dirty="0" smtClean="0"/>
          </a:p>
          <a:p>
            <a:pPr>
              <a:buFont typeface="Arial" pitchFamily="34" charset="0"/>
              <a:buChar char="•"/>
            </a:pPr>
            <a:r>
              <a:rPr lang="en-US" sz="2800" i="1" dirty="0" smtClean="0"/>
              <a:t>Klein’s Bottle</a:t>
            </a:r>
            <a:r>
              <a:rPr lang="en-US" sz="2800" dirty="0" smtClean="0"/>
              <a:t> and </a:t>
            </a:r>
            <a:r>
              <a:rPr lang="en-US" sz="2800" i="1" dirty="0" smtClean="0"/>
              <a:t>Model of a Projective Plane</a:t>
            </a:r>
            <a:r>
              <a:rPr lang="en-US" sz="2800" dirty="0" smtClean="0"/>
              <a:t> videos produced for the topology seminar at the Leibniz </a:t>
            </a:r>
            <a:r>
              <a:rPr lang="en-US" sz="2800" dirty="0" err="1" smtClean="0"/>
              <a:t>Universitaet</a:t>
            </a:r>
            <a:r>
              <a:rPr lang="en-US" sz="2800" dirty="0" smtClean="0"/>
              <a:t> Hannover.   Videos are available on youtube.com</a:t>
            </a:r>
            <a:endParaRPr lang="en-US" dirty="0"/>
          </a:p>
          <a:p>
            <a:r>
              <a:rPr lang="en-US" i="1" dirty="0" smtClean="0"/>
              <a:t>This presentation is for educational use only.</a:t>
            </a:r>
          </a:p>
          <a:p>
            <a:endParaRPr lang="en-US" i="1"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Surfaces</a:t>
            </a:r>
            <a:endParaRPr lang="en-US" dirty="0">
              <a:solidFill>
                <a:srgbClr val="0070C0"/>
              </a:solidFill>
            </a:endParaRPr>
          </a:p>
        </p:txBody>
      </p:sp>
      <p:sp>
        <p:nvSpPr>
          <p:cNvPr id="3" name="Content Placeholder 2"/>
          <p:cNvSpPr>
            <a:spLocks noGrp="1"/>
          </p:cNvSpPr>
          <p:nvPr>
            <p:ph idx="1"/>
          </p:nvPr>
        </p:nvSpPr>
        <p:spPr>
          <a:xfrm>
            <a:off x="457200" y="1295400"/>
            <a:ext cx="8229600" cy="5334000"/>
          </a:xfrm>
        </p:spPr>
        <p:txBody>
          <a:bodyPr>
            <a:normAutofit fontScale="92500" lnSpcReduction="10000"/>
          </a:bodyPr>
          <a:lstStyle/>
          <a:p>
            <a:pPr>
              <a:buNone/>
            </a:pPr>
            <a:r>
              <a:rPr lang="en-US" sz="2800" dirty="0" smtClean="0"/>
              <a:t>A surface is a space that appears to be perfectly flat and without borders to its inhabitants.</a:t>
            </a:r>
          </a:p>
          <a:p>
            <a:pPr>
              <a:buNone/>
            </a:pPr>
            <a:endParaRPr lang="en-US" sz="2800" dirty="0"/>
          </a:p>
          <a:p>
            <a:pPr>
              <a:buNone/>
            </a:pPr>
            <a:r>
              <a:rPr lang="en-US" sz="2800" dirty="0" smtClean="0"/>
              <a:t>Surfaces can be more </a:t>
            </a:r>
            <a:r>
              <a:rPr lang="en-US" sz="2800" dirty="0" err="1" smtClean="0"/>
              <a:t>rigourously</a:t>
            </a:r>
            <a:r>
              <a:rPr lang="en-US" sz="2800" dirty="0" smtClean="0"/>
              <a:t> defined as being </a:t>
            </a:r>
          </a:p>
          <a:p>
            <a:pPr>
              <a:buNone/>
            </a:pPr>
            <a:r>
              <a:rPr lang="en-US" sz="2800" dirty="0" smtClean="0"/>
              <a:t>2-manifold: a space that is </a:t>
            </a:r>
            <a:r>
              <a:rPr lang="en-US" sz="2800" i="1" dirty="0" smtClean="0"/>
              <a:t>locally </a:t>
            </a:r>
            <a:r>
              <a:rPr lang="en-US" sz="2800" i="1" dirty="0" err="1" smtClean="0"/>
              <a:t>homeomorphic</a:t>
            </a:r>
            <a:r>
              <a:rPr lang="en-US" sz="2800" i="1" dirty="0" smtClean="0"/>
              <a:t> to </a:t>
            </a:r>
            <a:r>
              <a:rPr lang="en-US" sz="2800" i="1" dirty="0" smtClean="0"/>
              <a:t>R</a:t>
            </a:r>
            <a:r>
              <a:rPr lang="en-US" sz="2800" i="1" baseline="30000" dirty="0" smtClean="0"/>
              <a:t>2. </a:t>
            </a:r>
          </a:p>
          <a:p>
            <a:pPr>
              <a:buNone/>
            </a:pPr>
            <a:r>
              <a:rPr lang="en-US" sz="2800" b="1" i="1" dirty="0" smtClean="0">
                <a:solidFill>
                  <a:srgbClr val="00B050"/>
                </a:solidFill>
              </a:rPr>
              <a:t>(</a:t>
            </a:r>
            <a:r>
              <a:rPr lang="en-US" sz="2800" i="1" dirty="0" smtClean="0">
                <a:solidFill>
                  <a:srgbClr val="00B050"/>
                </a:solidFill>
              </a:rPr>
              <a:t>a homeomorphism is</a:t>
            </a:r>
            <a:r>
              <a:rPr lang="en-US" sz="2800" b="1" i="1" dirty="0" smtClean="0">
                <a:solidFill>
                  <a:srgbClr val="00B050"/>
                </a:solidFill>
              </a:rPr>
              <a:t> </a:t>
            </a:r>
            <a:r>
              <a:rPr lang="en-US" sz="2800" i="1" dirty="0" smtClean="0">
                <a:solidFill>
                  <a:srgbClr val="00B050"/>
                </a:solidFill>
              </a:rPr>
              <a:t>a continuous function with a continuous inverse)</a:t>
            </a:r>
            <a:endParaRPr lang="en-US" sz="2800" i="1" baseline="30000" dirty="0" smtClean="0"/>
          </a:p>
          <a:p>
            <a:pPr>
              <a:buNone/>
            </a:pPr>
            <a:endParaRPr lang="en-US" i="1" dirty="0" smtClean="0"/>
          </a:p>
          <a:p>
            <a:pPr>
              <a:buNone/>
            </a:pPr>
            <a:r>
              <a:rPr lang="en-US" i="1" dirty="0" smtClean="0"/>
              <a:t>Examples:</a:t>
            </a:r>
          </a:p>
          <a:p>
            <a:pPr>
              <a:buNone/>
            </a:pPr>
            <a:endParaRPr lang="en-US" i="1" dirty="0"/>
          </a:p>
          <a:p>
            <a:pPr>
              <a:buNone/>
            </a:pPr>
            <a:r>
              <a:rPr lang="en-US" i="1" dirty="0" smtClean="0"/>
              <a:t> </a:t>
            </a:r>
            <a:endParaRPr lang="en-US" dirty="0" smtClean="0"/>
          </a:p>
        </p:txBody>
      </p:sp>
      <p:pic>
        <p:nvPicPr>
          <p:cNvPr id="5" name="Picture 4" descr="Torus.png"/>
          <p:cNvPicPr>
            <a:picLocks noChangeAspect="1"/>
          </p:cNvPicPr>
          <p:nvPr/>
        </p:nvPicPr>
        <p:blipFill>
          <a:blip r:embed="rId3" cstate="print"/>
          <a:stretch>
            <a:fillRect/>
          </a:stretch>
        </p:blipFill>
        <p:spPr>
          <a:xfrm>
            <a:off x="4724400" y="4343400"/>
            <a:ext cx="3570168" cy="2286000"/>
          </a:xfrm>
          <a:prstGeom prst="rect">
            <a:avLst/>
          </a:prstGeom>
        </p:spPr>
      </p:pic>
      <p:pic>
        <p:nvPicPr>
          <p:cNvPr id="6" name="Picture 5" descr="sphere.png"/>
          <p:cNvPicPr>
            <a:picLocks noChangeAspect="1"/>
          </p:cNvPicPr>
          <p:nvPr/>
        </p:nvPicPr>
        <p:blipFill>
          <a:blip r:embed="rId4" cstate="print"/>
          <a:stretch>
            <a:fillRect/>
          </a:stretch>
        </p:blipFill>
        <p:spPr>
          <a:xfrm>
            <a:off x="2209800" y="4419600"/>
            <a:ext cx="2209800" cy="2209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orus and a coffee cup.gif"/>
          <p:cNvPicPr>
            <a:picLocks noChangeAspect="1"/>
          </p:cNvPicPr>
          <p:nvPr/>
        </p:nvPicPr>
        <p:blipFill>
          <a:blip r:embed="rId2" cstate="print"/>
          <a:stretch>
            <a:fillRect/>
          </a:stretch>
        </p:blipFill>
        <p:spPr>
          <a:xfrm>
            <a:off x="2286000" y="1905000"/>
            <a:ext cx="2057400" cy="2057400"/>
          </a:xfrm>
          <a:prstGeom prst="rect">
            <a:avLst/>
          </a:prstGeom>
        </p:spPr>
      </p:pic>
      <p:pic>
        <p:nvPicPr>
          <p:cNvPr id="8" name="Picture 7" descr="Doubletorus.png"/>
          <p:cNvPicPr>
            <a:picLocks noChangeAspect="1"/>
          </p:cNvPicPr>
          <p:nvPr/>
        </p:nvPicPr>
        <p:blipFill>
          <a:blip r:embed="rId3" cstate="print"/>
          <a:stretch>
            <a:fillRect/>
          </a:stretch>
        </p:blipFill>
        <p:spPr>
          <a:xfrm>
            <a:off x="4191000" y="2057400"/>
            <a:ext cx="2286000" cy="1714500"/>
          </a:xfrm>
          <a:prstGeom prst="rect">
            <a:avLst/>
          </a:prstGeom>
        </p:spPr>
      </p:pic>
      <p:pic>
        <p:nvPicPr>
          <p:cNvPr id="6" name="Picture 5" descr="Triple Torus.png"/>
          <p:cNvPicPr>
            <a:picLocks noChangeAspect="1"/>
          </p:cNvPicPr>
          <p:nvPr/>
        </p:nvPicPr>
        <p:blipFill>
          <a:blip r:embed="rId4" cstate="print"/>
          <a:stretch>
            <a:fillRect/>
          </a:stretch>
        </p:blipFill>
        <p:spPr>
          <a:xfrm>
            <a:off x="6477000" y="2362200"/>
            <a:ext cx="1828920" cy="1287102"/>
          </a:xfrm>
          <a:prstGeom prst="rect">
            <a:avLst/>
          </a:prstGeom>
        </p:spPr>
      </p:pic>
      <p:sp>
        <p:nvSpPr>
          <p:cNvPr id="2" name="Title 1"/>
          <p:cNvSpPr>
            <a:spLocks noGrp="1"/>
          </p:cNvSpPr>
          <p:nvPr>
            <p:ph type="title"/>
          </p:nvPr>
        </p:nvSpPr>
        <p:spPr>
          <a:xfrm>
            <a:off x="457200" y="152400"/>
            <a:ext cx="8229600" cy="990600"/>
          </a:xfrm>
        </p:spPr>
        <p:txBody>
          <a:bodyPr/>
          <a:lstStyle/>
          <a:p>
            <a:r>
              <a:rPr lang="en-US" dirty="0" smtClean="0">
                <a:solidFill>
                  <a:srgbClr val="0070C0"/>
                </a:solidFill>
              </a:rPr>
              <a:t>What Other Surfaces Are There?</a:t>
            </a:r>
            <a:endParaRPr lang="en-US" dirty="0">
              <a:solidFill>
                <a:srgbClr val="0070C0"/>
              </a:solidFill>
            </a:endParaRPr>
          </a:p>
        </p:txBody>
      </p:sp>
      <p:sp>
        <p:nvSpPr>
          <p:cNvPr id="3" name="Content Placeholder 2"/>
          <p:cNvSpPr>
            <a:spLocks noGrp="1"/>
          </p:cNvSpPr>
          <p:nvPr>
            <p:ph idx="1"/>
          </p:nvPr>
        </p:nvSpPr>
        <p:spPr>
          <a:xfrm>
            <a:off x="152400" y="1219200"/>
            <a:ext cx="8839200" cy="5638800"/>
          </a:xfrm>
        </p:spPr>
        <p:txBody>
          <a:bodyPr>
            <a:normAutofit fontScale="85000" lnSpcReduction="20000"/>
          </a:bodyPr>
          <a:lstStyle/>
          <a:p>
            <a:pPr>
              <a:buNone/>
            </a:pPr>
            <a:r>
              <a:rPr lang="en-US" dirty="0" smtClean="0"/>
              <a:t>Well, we can keep sticking together more and more copies of the torus to get an infinite number of surfaces:</a:t>
            </a:r>
          </a:p>
          <a:p>
            <a:endParaRPr lang="en-US" dirty="0" smtClean="0"/>
          </a:p>
          <a:p>
            <a:endParaRPr lang="en-US" dirty="0"/>
          </a:p>
          <a:p>
            <a:pPr>
              <a:buNone/>
            </a:pPr>
            <a:r>
              <a:rPr lang="en-US" dirty="0"/>
              <a:t>	</a:t>
            </a:r>
            <a:r>
              <a:rPr lang="en-US" dirty="0" smtClean="0"/>
              <a:t>	            ,          	              ,                           ,                         , ∙∙∙∙</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t>	</a:t>
            </a:r>
          </a:p>
          <a:p>
            <a:endParaRPr lang="en-US" dirty="0"/>
          </a:p>
        </p:txBody>
      </p:sp>
      <p:pic>
        <p:nvPicPr>
          <p:cNvPr id="3074" name="Picture 2" descr="C:\Program Files (x86)\Microsoft Office\MEDIA\CAGCAT10\j0299763.wmf"/>
          <p:cNvPicPr>
            <a:picLocks noChangeAspect="1" noChangeArrowheads="1"/>
          </p:cNvPicPr>
          <p:nvPr/>
        </p:nvPicPr>
        <p:blipFill>
          <a:blip r:embed="rId5" cstate="print"/>
          <a:srcRect/>
          <a:stretch>
            <a:fillRect/>
          </a:stretch>
        </p:blipFill>
        <p:spPr bwMode="auto">
          <a:xfrm>
            <a:off x="228600" y="2258258"/>
            <a:ext cx="1676400" cy="1379529"/>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orus and a coffee cup.gif"/>
          <p:cNvPicPr>
            <a:picLocks noChangeAspect="1"/>
          </p:cNvPicPr>
          <p:nvPr/>
        </p:nvPicPr>
        <p:blipFill>
          <a:blip r:embed="rId2" cstate="print"/>
          <a:stretch>
            <a:fillRect/>
          </a:stretch>
        </p:blipFill>
        <p:spPr>
          <a:xfrm>
            <a:off x="2286000" y="1905000"/>
            <a:ext cx="2057400" cy="2057400"/>
          </a:xfrm>
          <a:prstGeom prst="rect">
            <a:avLst/>
          </a:prstGeom>
        </p:spPr>
      </p:pic>
      <p:pic>
        <p:nvPicPr>
          <p:cNvPr id="8" name="Picture 7" descr="Doubletorus.png"/>
          <p:cNvPicPr>
            <a:picLocks noChangeAspect="1"/>
          </p:cNvPicPr>
          <p:nvPr/>
        </p:nvPicPr>
        <p:blipFill>
          <a:blip r:embed="rId3" cstate="print"/>
          <a:stretch>
            <a:fillRect/>
          </a:stretch>
        </p:blipFill>
        <p:spPr>
          <a:xfrm>
            <a:off x="4191000" y="2057400"/>
            <a:ext cx="2286000" cy="1714500"/>
          </a:xfrm>
          <a:prstGeom prst="rect">
            <a:avLst/>
          </a:prstGeom>
        </p:spPr>
      </p:pic>
      <p:pic>
        <p:nvPicPr>
          <p:cNvPr id="6" name="Picture 5" descr="Triple Torus.png"/>
          <p:cNvPicPr>
            <a:picLocks noChangeAspect="1"/>
          </p:cNvPicPr>
          <p:nvPr/>
        </p:nvPicPr>
        <p:blipFill>
          <a:blip r:embed="rId4" cstate="print"/>
          <a:stretch>
            <a:fillRect/>
          </a:stretch>
        </p:blipFill>
        <p:spPr>
          <a:xfrm>
            <a:off x="6477000" y="2362200"/>
            <a:ext cx="1828920" cy="1287102"/>
          </a:xfrm>
          <a:prstGeom prst="rect">
            <a:avLst/>
          </a:prstGeom>
        </p:spPr>
      </p:pic>
      <p:sp>
        <p:nvSpPr>
          <p:cNvPr id="2" name="Title 1"/>
          <p:cNvSpPr>
            <a:spLocks noGrp="1"/>
          </p:cNvSpPr>
          <p:nvPr>
            <p:ph type="title"/>
          </p:nvPr>
        </p:nvSpPr>
        <p:spPr>
          <a:xfrm>
            <a:off x="457200" y="152400"/>
            <a:ext cx="8229600" cy="990600"/>
          </a:xfrm>
        </p:spPr>
        <p:txBody>
          <a:bodyPr/>
          <a:lstStyle/>
          <a:p>
            <a:r>
              <a:rPr lang="en-US" dirty="0" smtClean="0">
                <a:solidFill>
                  <a:srgbClr val="0070C0"/>
                </a:solidFill>
              </a:rPr>
              <a:t>What Other Surfaces Are There?</a:t>
            </a:r>
            <a:endParaRPr lang="en-US" dirty="0">
              <a:solidFill>
                <a:srgbClr val="0070C0"/>
              </a:solidFill>
            </a:endParaRPr>
          </a:p>
        </p:txBody>
      </p:sp>
      <p:sp>
        <p:nvSpPr>
          <p:cNvPr id="3" name="Content Placeholder 2"/>
          <p:cNvSpPr>
            <a:spLocks noGrp="1"/>
          </p:cNvSpPr>
          <p:nvPr>
            <p:ph idx="1"/>
          </p:nvPr>
        </p:nvSpPr>
        <p:spPr>
          <a:xfrm>
            <a:off x="152400" y="1219200"/>
            <a:ext cx="8839200" cy="5638800"/>
          </a:xfrm>
        </p:spPr>
        <p:txBody>
          <a:bodyPr>
            <a:normAutofit fontScale="77500" lnSpcReduction="20000"/>
          </a:bodyPr>
          <a:lstStyle/>
          <a:p>
            <a:pPr>
              <a:buNone/>
            </a:pPr>
            <a:r>
              <a:rPr lang="en-US" sz="3600" dirty="0" smtClean="0"/>
              <a:t>Well, we can keep sticking together more and more copies of the torus to get an infinite number of surfaces:</a:t>
            </a:r>
          </a:p>
          <a:p>
            <a:endParaRPr lang="en-US" sz="3600" dirty="0" smtClean="0"/>
          </a:p>
          <a:p>
            <a:endParaRPr lang="en-US" sz="3600" dirty="0"/>
          </a:p>
          <a:p>
            <a:pPr>
              <a:buNone/>
            </a:pPr>
            <a:r>
              <a:rPr lang="en-US" sz="3600" dirty="0"/>
              <a:t>	</a:t>
            </a:r>
            <a:r>
              <a:rPr lang="en-US" sz="3600" dirty="0" smtClean="0"/>
              <a:t>	            ,          	     </a:t>
            </a:r>
            <a:r>
              <a:rPr lang="en-US" sz="3600" dirty="0" smtClean="0"/>
              <a:t>                        </a:t>
            </a:r>
            <a:r>
              <a:rPr lang="en-US" sz="3600" dirty="0" smtClean="0"/>
              <a:t>,                           ,                         , ∙∙∙∙</a:t>
            </a:r>
          </a:p>
          <a:p>
            <a:pPr>
              <a:buNone/>
            </a:pPr>
            <a:endParaRPr lang="en-US" sz="3600" dirty="0"/>
          </a:p>
          <a:p>
            <a:pPr>
              <a:buNone/>
            </a:pPr>
            <a:endParaRPr lang="en-US" sz="3600" dirty="0"/>
          </a:p>
          <a:p>
            <a:pPr>
              <a:buNone/>
            </a:pPr>
            <a:r>
              <a:rPr lang="en-US" sz="3600" dirty="0" smtClean="0"/>
              <a:t>In fact, this sequence lists </a:t>
            </a:r>
            <a:r>
              <a:rPr lang="en-US" sz="3600" i="1" dirty="0" smtClean="0"/>
              <a:t>all the </a:t>
            </a:r>
            <a:r>
              <a:rPr lang="en-US" sz="3600" b="1" i="1" dirty="0" err="1" smtClean="0"/>
              <a:t>orientable</a:t>
            </a:r>
            <a:r>
              <a:rPr lang="en-US" sz="3600" i="1" dirty="0" smtClean="0"/>
              <a:t> surfaces</a:t>
            </a:r>
            <a:r>
              <a:rPr lang="en-US" sz="3600" dirty="0" smtClean="0"/>
              <a:t>, up to </a:t>
            </a:r>
            <a:r>
              <a:rPr lang="en-US" sz="3600" b="1" dirty="0" smtClean="0"/>
              <a:t>h</a:t>
            </a:r>
            <a:r>
              <a:rPr lang="en-US" sz="3600" b="1" i="1" dirty="0" smtClean="0"/>
              <a:t>omeomorphism </a:t>
            </a:r>
            <a:r>
              <a:rPr lang="en-US" sz="3600" b="1" i="1" dirty="0" smtClean="0"/>
              <a:t> </a:t>
            </a:r>
            <a:r>
              <a:rPr lang="en-US" sz="3600" b="1" i="1" dirty="0" smtClean="0">
                <a:solidFill>
                  <a:srgbClr val="00B050"/>
                </a:solidFill>
              </a:rPr>
              <a:t>( </a:t>
            </a:r>
            <a:r>
              <a:rPr lang="en-US" sz="3600" i="1" dirty="0" smtClean="0">
                <a:solidFill>
                  <a:srgbClr val="00B050"/>
                </a:solidFill>
              </a:rPr>
              <a:t>a continuous function with a continuous inverse)</a:t>
            </a:r>
            <a:r>
              <a:rPr lang="en-US" sz="3600" dirty="0" smtClean="0">
                <a:solidFill>
                  <a:srgbClr val="00B050"/>
                </a:solidFill>
              </a:rPr>
              <a:t>.  </a:t>
            </a:r>
          </a:p>
          <a:p>
            <a:pPr>
              <a:buNone/>
            </a:pPr>
            <a:r>
              <a:rPr lang="en-US" sz="3600" dirty="0" smtClean="0"/>
              <a:t>For now, we will be </a:t>
            </a:r>
            <a:r>
              <a:rPr lang="en-US" sz="3600" i="1" dirty="0" smtClean="0"/>
              <a:t>topologists, </a:t>
            </a:r>
            <a:r>
              <a:rPr lang="en-US" sz="3600" dirty="0" smtClean="0"/>
              <a:t>and think of any </a:t>
            </a:r>
            <a:r>
              <a:rPr lang="en-US" sz="3600" dirty="0" err="1" smtClean="0"/>
              <a:t>stretchings</a:t>
            </a:r>
            <a:r>
              <a:rPr lang="en-US" sz="3600" dirty="0" smtClean="0"/>
              <a:t> as being the same surface; do NOT tear or mash.</a:t>
            </a:r>
            <a:endParaRPr lang="en-US" dirty="0"/>
          </a:p>
        </p:txBody>
      </p:sp>
      <p:pic>
        <p:nvPicPr>
          <p:cNvPr id="3074" name="Picture 2" descr="C:\Program Files (x86)\Microsoft Office\MEDIA\CAGCAT10\j0299763.wmf"/>
          <p:cNvPicPr>
            <a:picLocks noChangeAspect="1" noChangeArrowheads="1"/>
          </p:cNvPicPr>
          <p:nvPr/>
        </p:nvPicPr>
        <p:blipFill>
          <a:blip r:embed="rId5" cstate="print"/>
          <a:srcRect/>
          <a:stretch>
            <a:fillRect/>
          </a:stretch>
        </p:blipFill>
        <p:spPr bwMode="auto">
          <a:xfrm>
            <a:off x="228600" y="2258258"/>
            <a:ext cx="1676400" cy="13795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smtClean="0"/>
              <a:t>From </a:t>
            </a:r>
            <a:r>
              <a:rPr lang="en-US" i="1" dirty="0" smtClean="0"/>
              <a:t>vihart.com</a:t>
            </a:r>
            <a:endParaRPr lang="en-US" i="1" dirty="0"/>
          </a:p>
        </p:txBody>
      </p:sp>
      <p:pic>
        <p:nvPicPr>
          <p:cNvPr id="4" name="the story of wind part 1.wmv">
            <a:hlinkClick r:id="" action="ppaction://media"/>
          </p:cNvPr>
          <p:cNvPicPr>
            <a:picLocks noGrp="1" noRot="1" noChangeAspect="1"/>
          </p:cNvPicPr>
          <p:nvPr>
            <p:ph idx="1"/>
            <a:videoFile r:link="rId1"/>
          </p:nvPr>
        </p:nvPicPr>
        <p:blipFill>
          <a:blip r:embed="rId3" cstate="print"/>
          <a:stretch>
            <a:fillRect/>
          </a:stretch>
        </p:blipFill>
        <p:spPr>
          <a:xfrm>
            <a:off x="533400" y="746032"/>
            <a:ext cx="8148574" cy="6111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5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Why is Wind having so much trouble catching </a:t>
            </a:r>
            <a:r>
              <a:rPr lang="en-US" dirty="0" err="1" smtClean="0">
                <a:solidFill>
                  <a:srgbClr val="0070C0"/>
                </a:solidFill>
              </a:rPr>
              <a:t>Mr.Ug</a:t>
            </a:r>
            <a:r>
              <a:rPr lang="en-US" dirty="0" smtClean="0">
                <a:solidFill>
                  <a:srgbClr val="0070C0"/>
                </a:solidFill>
              </a:rPr>
              <a:t> while he’s at home?</a:t>
            </a:r>
            <a:endParaRPr lang="en-US" dirty="0">
              <a:solidFill>
                <a:srgbClr val="0070C0"/>
              </a:solidFill>
            </a:endParaRPr>
          </a:p>
        </p:txBody>
      </p:sp>
      <p:sp>
        <p:nvSpPr>
          <p:cNvPr id="3" name="Text Placeholder 2"/>
          <p:cNvSpPr>
            <a:spLocks noGrp="1"/>
          </p:cNvSpPr>
          <p:nvPr>
            <p:ph type="body" idx="1"/>
          </p:nvPr>
        </p:nvSpPr>
        <p:spPr>
          <a:xfrm>
            <a:off x="381000" y="5486400"/>
            <a:ext cx="4040188" cy="639762"/>
          </a:xfrm>
        </p:spPr>
        <p:txBody>
          <a:bodyPr/>
          <a:lstStyle/>
          <a:p>
            <a:pPr algn="ctr"/>
            <a:r>
              <a:rPr lang="en-US" dirty="0" smtClean="0"/>
              <a:t>Wind leaves </a:t>
            </a:r>
            <a:r>
              <a:rPr lang="en-US" dirty="0" err="1" smtClean="0"/>
              <a:t>Mr.Ug</a:t>
            </a:r>
            <a:r>
              <a:rPr lang="en-US" dirty="0" smtClean="0"/>
              <a:t> a message</a:t>
            </a:r>
            <a:endParaRPr lang="en-US" dirty="0"/>
          </a:p>
        </p:txBody>
      </p:sp>
      <p:sp>
        <p:nvSpPr>
          <p:cNvPr id="5" name="Text Placeholder 4"/>
          <p:cNvSpPr>
            <a:spLocks noGrp="1"/>
          </p:cNvSpPr>
          <p:nvPr>
            <p:ph type="body" sz="quarter" idx="3"/>
          </p:nvPr>
        </p:nvSpPr>
        <p:spPr>
          <a:xfrm>
            <a:off x="4800600" y="5562600"/>
            <a:ext cx="4041775" cy="827087"/>
          </a:xfrm>
        </p:spPr>
        <p:txBody>
          <a:bodyPr>
            <a:normAutofit/>
          </a:bodyPr>
          <a:lstStyle/>
          <a:p>
            <a:pPr algn="ctr"/>
            <a:r>
              <a:rPr lang="en-US" dirty="0" smtClean="0"/>
              <a:t>And finds a message from him in return!</a:t>
            </a:r>
            <a:endParaRPr lang="en-US" dirty="0"/>
          </a:p>
        </p:txBody>
      </p:sp>
      <p:pic>
        <p:nvPicPr>
          <p:cNvPr id="8" name="Content Placeholder 7" descr="Mr.Ug's house.png"/>
          <p:cNvPicPr>
            <a:picLocks noGrp="1" noChangeAspect="1"/>
          </p:cNvPicPr>
          <p:nvPr>
            <p:ph sz="quarter" idx="4"/>
          </p:nvPr>
        </p:nvPicPr>
        <p:blipFill>
          <a:blip r:embed="rId2" cstate="print"/>
          <a:stretch>
            <a:fillRect/>
          </a:stretch>
        </p:blipFill>
        <p:spPr>
          <a:xfrm>
            <a:off x="381000" y="2133600"/>
            <a:ext cx="4041775" cy="3035987"/>
          </a:xfrm>
        </p:spPr>
      </p:pic>
      <p:pic>
        <p:nvPicPr>
          <p:cNvPr id="11" name="Picture 10" descr="Wind's house.png"/>
          <p:cNvPicPr>
            <a:picLocks noChangeAspect="1"/>
          </p:cNvPicPr>
          <p:nvPr/>
        </p:nvPicPr>
        <p:blipFill>
          <a:blip r:embed="rId3" cstate="print"/>
          <a:stretch>
            <a:fillRect/>
          </a:stretch>
        </p:blipFill>
        <p:spPr>
          <a:xfrm>
            <a:off x="4800600" y="2133600"/>
            <a:ext cx="4038600" cy="30336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The perils of living on a </a:t>
            </a:r>
            <a:r>
              <a:rPr lang="en-US" dirty="0" err="1" smtClean="0">
                <a:solidFill>
                  <a:srgbClr val="0070C0"/>
                </a:solidFill>
              </a:rPr>
              <a:t>Möbius</a:t>
            </a:r>
            <a:r>
              <a:rPr lang="en-US" dirty="0" smtClean="0">
                <a:solidFill>
                  <a:srgbClr val="0070C0"/>
                </a:solidFill>
              </a:rPr>
              <a:t> band: flipping over without realizing it</a:t>
            </a:r>
            <a:endParaRPr lang="en-US" dirty="0">
              <a:solidFill>
                <a:srgbClr val="0070C0"/>
              </a:solidFill>
            </a:endParaRPr>
          </a:p>
        </p:txBody>
      </p:sp>
      <p:pic>
        <p:nvPicPr>
          <p:cNvPr id="8" name="Content Placeholder 7" descr="Mr.Ug's house.png"/>
          <p:cNvPicPr>
            <a:picLocks noGrp="1" noChangeAspect="1"/>
          </p:cNvPicPr>
          <p:nvPr>
            <p:ph sz="quarter" idx="4"/>
          </p:nvPr>
        </p:nvPicPr>
        <p:blipFill>
          <a:blip r:embed="rId2" cstate="print"/>
          <a:stretch>
            <a:fillRect/>
          </a:stretch>
        </p:blipFill>
        <p:spPr>
          <a:xfrm>
            <a:off x="457200" y="1600200"/>
            <a:ext cx="4041775" cy="3035987"/>
          </a:xfrm>
        </p:spPr>
      </p:pic>
      <p:sp>
        <p:nvSpPr>
          <p:cNvPr id="9" name="TextBox 8"/>
          <p:cNvSpPr txBox="1"/>
          <p:nvPr/>
        </p:nvSpPr>
        <p:spPr>
          <a:xfrm>
            <a:off x="152400" y="5105400"/>
            <a:ext cx="8991600" cy="1569660"/>
          </a:xfrm>
          <a:prstGeom prst="rect">
            <a:avLst/>
          </a:prstGeom>
          <a:noFill/>
        </p:spPr>
        <p:txBody>
          <a:bodyPr wrap="square" rtlCol="0">
            <a:spAutoFit/>
          </a:bodyPr>
          <a:lstStyle/>
          <a:p>
            <a:r>
              <a:rPr lang="en-US" sz="2400" dirty="0" smtClean="0"/>
              <a:t>The story continues to follow the adventures of Wind as </a:t>
            </a:r>
            <a:r>
              <a:rPr lang="en-US" sz="2400" dirty="0" err="1" smtClean="0"/>
              <a:t>Mr.Ug</a:t>
            </a:r>
            <a:r>
              <a:rPr lang="en-US" sz="2400" dirty="0" smtClean="0"/>
              <a:t> leaves her progressively more mysterious messages.   For the conclusion of this video, and other marvelous mathematical movies, please search for</a:t>
            </a:r>
            <a:r>
              <a:rPr lang="en-US" sz="2400" b="1" dirty="0" smtClean="0"/>
              <a:t> </a:t>
            </a:r>
            <a:r>
              <a:rPr lang="en-US" sz="2400" b="1" dirty="0" err="1" smtClean="0"/>
              <a:t>Vihart</a:t>
            </a:r>
            <a:r>
              <a:rPr lang="en-US" sz="2400" b="1" dirty="0" smtClean="0"/>
              <a:t> </a:t>
            </a:r>
            <a:r>
              <a:rPr lang="en-US" sz="2400" dirty="0" smtClean="0"/>
              <a:t>on </a:t>
            </a:r>
            <a:r>
              <a:rPr lang="en-US" sz="2400" dirty="0" err="1" smtClean="0"/>
              <a:t>youtube</a:t>
            </a:r>
            <a:r>
              <a:rPr lang="en-US" sz="2400" dirty="0" smtClean="0"/>
              <a:t> or </a:t>
            </a:r>
            <a:r>
              <a:rPr lang="en-US" sz="2400" dirty="0" err="1" smtClean="0"/>
              <a:t>google</a:t>
            </a:r>
            <a:r>
              <a:rPr lang="en-US" sz="2400" dirty="0" smtClean="0"/>
              <a:t>.</a:t>
            </a:r>
            <a:endParaRPr lang="en-US" sz="2400" dirty="0"/>
          </a:p>
        </p:txBody>
      </p:sp>
      <p:pic>
        <p:nvPicPr>
          <p:cNvPr id="10" name="Picture 9" descr="Wind's house.png"/>
          <p:cNvPicPr>
            <a:picLocks noChangeAspect="1"/>
          </p:cNvPicPr>
          <p:nvPr/>
        </p:nvPicPr>
        <p:blipFill>
          <a:blip r:embed="rId3" cstate="print"/>
          <a:stretch>
            <a:fillRect/>
          </a:stretch>
        </p:blipFill>
        <p:spPr>
          <a:xfrm>
            <a:off x="4648200" y="1676400"/>
            <a:ext cx="4038600" cy="3033603"/>
          </a:xfrm>
          <a:prstGeom prst="rect">
            <a:avLst/>
          </a:prstGeom>
        </p:spPr>
      </p:pic>
    </p:spTree>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9935</TotalTime>
  <Words>2309</Words>
  <Application>Microsoft Office PowerPoint</Application>
  <PresentationFormat>On-screen Show (4:3)</PresentationFormat>
  <Paragraphs>393</Paragraphs>
  <Slides>37</Slides>
  <Notes>5</Notes>
  <HiddenSlides>0</HiddenSlides>
  <MMClips>5</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Living in a Quotient Space</vt:lpstr>
      <vt:lpstr>Outline</vt:lpstr>
      <vt:lpstr>What is it like to live in Flatland?</vt:lpstr>
      <vt:lpstr>Surfaces</vt:lpstr>
      <vt:lpstr>What Other Surfaces Are There?</vt:lpstr>
      <vt:lpstr>What Other Surfaces Are There?</vt:lpstr>
      <vt:lpstr>From vihart.com</vt:lpstr>
      <vt:lpstr>Why is Wind having so much trouble catching Mr.Ug while he’s at home?</vt:lpstr>
      <vt:lpstr>The perils of living on a Möbius band: flipping over without realizing it</vt:lpstr>
      <vt:lpstr>Slide 10</vt:lpstr>
      <vt:lpstr>On Orientability</vt:lpstr>
      <vt:lpstr>On Orientability</vt:lpstr>
      <vt:lpstr>To Infinity, and Beyond!!! (manifolds in higher dimensions)</vt:lpstr>
      <vt:lpstr>Imagining Higher Dimensions</vt:lpstr>
      <vt:lpstr>Slide 15</vt:lpstr>
      <vt:lpstr>Picturing 3-Spheres and Hypercubes</vt:lpstr>
      <vt:lpstr>Imagining the Hypercube</vt:lpstr>
      <vt:lpstr>Another 3-manifold</vt:lpstr>
      <vt:lpstr>Telling topology apart: counting holes</vt:lpstr>
      <vt:lpstr>Circles are the key!  Using Loops to Count Holes.</vt:lpstr>
      <vt:lpstr>What is the homology of the Torus?</vt:lpstr>
      <vt:lpstr>Extending to other dimensions</vt:lpstr>
      <vt:lpstr>A few examples of homology</vt:lpstr>
      <vt:lpstr>More Examples of Homology</vt:lpstr>
      <vt:lpstr>Geometry vs. Topology</vt:lpstr>
      <vt:lpstr>Onward to Orbifolds!</vt:lpstr>
      <vt:lpstr>Orbit Spaces</vt:lpstr>
      <vt:lpstr>Quotients of the 2-sphere by symmetry groups with 2 elements</vt:lpstr>
      <vt:lpstr>Quotients of the 2-sphere by Z2</vt:lpstr>
      <vt:lpstr>Quotients of the 2-sphere by Z2</vt:lpstr>
      <vt:lpstr>Quotients of the 2-sphere by Z2</vt:lpstr>
      <vt:lpstr>Slide 32</vt:lpstr>
      <vt:lpstr>Slide 33</vt:lpstr>
      <vt:lpstr>Slide 34</vt:lpstr>
      <vt:lpstr>Slide 35</vt:lpstr>
      <vt:lpstr>Slide 36</vt:lpstr>
      <vt:lpstr>Accreditations and recommended 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in a Quotient Space</dc:title>
  <dc:creator>Marisa</dc:creator>
  <cp:lastModifiedBy>Marisa</cp:lastModifiedBy>
  <cp:revision>203</cp:revision>
  <dcterms:created xsi:type="dcterms:W3CDTF">2011-04-05T18:45:46Z</dcterms:created>
  <dcterms:modified xsi:type="dcterms:W3CDTF">2011-06-20T21:28:41Z</dcterms:modified>
</cp:coreProperties>
</file>